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50292000" cy="32004000"/>
  <p:notesSz cx="7023100" cy="9309100"/>
  <p:defaultTextStyle>
    <a:defPPr>
      <a:defRPr lang="en-US"/>
    </a:defPPr>
    <a:lvl1pPr algn="l" rtl="0" eaLnBrk="0" fontAlgn="base" hangingPunct="0">
      <a:spcBef>
        <a:spcPct val="0"/>
      </a:spcBef>
      <a:spcAft>
        <a:spcPct val="0"/>
      </a:spcAft>
      <a:defRPr sz="4000" kern="1200">
        <a:solidFill>
          <a:schemeClr val="tx1"/>
        </a:solidFill>
        <a:latin typeface="Times New Roman" pitchFamily="18" charset="0"/>
        <a:ea typeface="+mn-ea"/>
        <a:cs typeface="+mn-cs"/>
      </a:defRPr>
    </a:lvl1pPr>
    <a:lvl2pPr marL="761970" algn="l" rtl="0" eaLnBrk="0" fontAlgn="base" hangingPunct="0">
      <a:spcBef>
        <a:spcPct val="0"/>
      </a:spcBef>
      <a:spcAft>
        <a:spcPct val="0"/>
      </a:spcAft>
      <a:defRPr sz="4000" kern="1200">
        <a:solidFill>
          <a:schemeClr val="tx1"/>
        </a:solidFill>
        <a:latin typeface="Times New Roman" pitchFamily="18" charset="0"/>
        <a:ea typeface="+mn-ea"/>
        <a:cs typeface="+mn-cs"/>
      </a:defRPr>
    </a:lvl2pPr>
    <a:lvl3pPr marL="1523939" algn="l" rtl="0" eaLnBrk="0" fontAlgn="base" hangingPunct="0">
      <a:spcBef>
        <a:spcPct val="0"/>
      </a:spcBef>
      <a:spcAft>
        <a:spcPct val="0"/>
      </a:spcAft>
      <a:defRPr sz="4000" kern="1200">
        <a:solidFill>
          <a:schemeClr val="tx1"/>
        </a:solidFill>
        <a:latin typeface="Times New Roman" pitchFamily="18" charset="0"/>
        <a:ea typeface="+mn-ea"/>
        <a:cs typeface="+mn-cs"/>
      </a:defRPr>
    </a:lvl3pPr>
    <a:lvl4pPr marL="2285909" algn="l" rtl="0" eaLnBrk="0" fontAlgn="base" hangingPunct="0">
      <a:spcBef>
        <a:spcPct val="0"/>
      </a:spcBef>
      <a:spcAft>
        <a:spcPct val="0"/>
      </a:spcAft>
      <a:defRPr sz="4000" kern="1200">
        <a:solidFill>
          <a:schemeClr val="tx1"/>
        </a:solidFill>
        <a:latin typeface="Times New Roman" pitchFamily="18" charset="0"/>
        <a:ea typeface="+mn-ea"/>
        <a:cs typeface="+mn-cs"/>
      </a:defRPr>
    </a:lvl4pPr>
    <a:lvl5pPr marL="3047878" algn="l" rtl="0" eaLnBrk="0" fontAlgn="base" hangingPunct="0">
      <a:spcBef>
        <a:spcPct val="0"/>
      </a:spcBef>
      <a:spcAft>
        <a:spcPct val="0"/>
      </a:spcAft>
      <a:defRPr sz="4000" kern="1200">
        <a:solidFill>
          <a:schemeClr val="tx1"/>
        </a:solidFill>
        <a:latin typeface="Times New Roman" pitchFamily="18" charset="0"/>
        <a:ea typeface="+mn-ea"/>
        <a:cs typeface="+mn-cs"/>
      </a:defRPr>
    </a:lvl5pPr>
    <a:lvl6pPr marL="3809848" algn="l" defTabSz="1523939" rtl="0" eaLnBrk="1" latinLnBrk="0" hangingPunct="1">
      <a:defRPr sz="4000" kern="1200">
        <a:solidFill>
          <a:schemeClr val="tx1"/>
        </a:solidFill>
        <a:latin typeface="Times New Roman" pitchFamily="18" charset="0"/>
        <a:ea typeface="+mn-ea"/>
        <a:cs typeface="+mn-cs"/>
      </a:defRPr>
    </a:lvl6pPr>
    <a:lvl7pPr marL="4571817" algn="l" defTabSz="1523939" rtl="0" eaLnBrk="1" latinLnBrk="0" hangingPunct="1">
      <a:defRPr sz="4000" kern="1200">
        <a:solidFill>
          <a:schemeClr val="tx1"/>
        </a:solidFill>
        <a:latin typeface="Times New Roman" pitchFamily="18" charset="0"/>
        <a:ea typeface="+mn-ea"/>
        <a:cs typeface="+mn-cs"/>
      </a:defRPr>
    </a:lvl7pPr>
    <a:lvl8pPr marL="5333787" algn="l" defTabSz="1523939" rtl="0" eaLnBrk="1" latinLnBrk="0" hangingPunct="1">
      <a:defRPr sz="4000" kern="1200">
        <a:solidFill>
          <a:schemeClr val="tx1"/>
        </a:solidFill>
        <a:latin typeface="Times New Roman" pitchFamily="18" charset="0"/>
        <a:ea typeface="+mn-ea"/>
        <a:cs typeface="+mn-cs"/>
      </a:defRPr>
    </a:lvl8pPr>
    <a:lvl9pPr marL="6095756" algn="l" defTabSz="1523939" rtl="0" eaLnBrk="1" latinLnBrk="0" hangingPunct="1">
      <a:defRPr sz="4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0080" userDrawn="1">
          <p15:clr>
            <a:srgbClr val="A4A3A4"/>
          </p15:clr>
        </p15:guide>
        <p15:guide id="2" orient="horz" pos="19600" userDrawn="1">
          <p15:clr>
            <a:srgbClr val="A4A3A4"/>
          </p15:clr>
        </p15:guide>
        <p15:guide id="3" orient="horz" pos="560" userDrawn="1">
          <p15:clr>
            <a:srgbClr val="A4A3A4"/>
          </p15:clr>
        </p15:guide>
        <p15:guide id="4" orient="horz" pos="3407" userDrawn="1">
          <p15:clr>
            <a:srgbClr val="A4A3A4"/>
          </p15:clr>
        </p15:guide>
        <p15:guide id="5" pos="15840" userDrawn="1">
          <p15:clr>
            <a:srgbClr val="A4A3A4"/>
          </p15:clr>
        </p15:guide>
        <p15:guide id="6" pos="440" userDrawn="1">
          <p15:clr>
            <a:srgbClr val="A4A3A4"/>
          </p15:clr>
        </p15:guide>
        <p15:guide id="7" pos="31252" userDrawn="1">
          <p15:clr>
            <a:srgbClr val="A4A3A4"/>
          </p15:clr>
        </p15:guide>
        <p15:guide id="8" pos="845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sh patel" initials="ap" lastIdx="1" clrIdx="0">
    <p:extLst>
      <p:ext uri="{19B8F6BF-5375-455C-9EA6-DF929625EA0E}">
        <p15:presenceInfo xmlns:p15="http://schemas.microsoft.com/office/powerpoint/2012/main" userId="426bf8c18de5e64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55B"/>
    <a:srgbClr val="B00000"/>
    <a:srgbClr val="F5B223"/>
    <a:srgbClr val="9F7E05"/>
    <a:srgbClr val="7A0000"/>
    <a:srgbClr val="01337D"/>
    <a:srgbClr val="01275F"/>
    <a:srgbClr val="00005C"/>
    <a:srgbClr val="025FE8"/>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08" autoAdjust="0"/>
    <p:restoredTop sz="50000" autoAdjust="0"/>
  </p:normalViewPr>
  <p:slideViewPr>
    <p:cSldViewPr snapToGrid="0">
      <p:cViewPr>
        <p:scale>
          <a:sx n="26" d="100"/>
          <a:sy n="26" d="100"/>
        </p:scale>
        <p:origin x="18" y="-558"/>
      </p:cViewPr>
      <p:guideLst>
        <p:guide orient="horz" pos="10080"/>
        <p:guide orient="horz" pos="19600"/>
        <p:guide orient="horz" pos="560"/>
        <p:guide orient="horz" pos="3407"/>
        <p:guide pos="15840"/>
        <p:guide pos="440"/>
        <p:guide pos="31252"/>
        <p:guide pos="845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anishpatel\Documents\medical\research\studies\transition%20of%20care\data\Graphs%20for%20Poster%20-%20Patel%20ACG%20awar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anishpatel\Documents\medical\research\studies\transition%20of%20care\data\Graphs%20for%20Poster%20-%20Patel%20ACG%20awar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anishpatel\Documents\medical\research\studies\transition%20of%20care\data\Graphs%20for%20Poster%20-%20Patel%20ACG%20award.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'TRAQ 5.0'!$B$3</c:f>
              <c:strCache>
                <c:ptCount val="1"/>
                <c:pt idx="0">
                  <c:v>TAP Only</c:v>
                </c:pt>
              </c:strCache>
            </c:strRef>
          </c:tx>
          <c:spPr>
            <a:ln w="38100" cap="rnd">
              <a:solidFill>
                <a:srgbClr val="01255B"/>
              </a:solidFill>
              <a:round/>
            </a:ln>
            <a:effectLst/>
          </c:spPr>
          <c:marker>
            <c:symbol val="circle"/>
            <c:size val="5"/>
            <c:spPr>
              <a:solidFill>
                <a:srgbClr val="0070C0"/>
              </a:solidFill>
              <a:ln w="9525">
                <a:solidFill>
                  <a:srgbClr val="0070C0"/>
                </a:solidFill>
              </a:ln>
              <a:effectLst/>
            </c:spPr>
          </c:marker>
          <c:errBars>
            <c:errDir val="y"/>
            <c:errBarType val="both"/>
            <c:errValType val="fixedVal"/>
            <c:noEndCap val="0"/>
            <c:val val="1.44"/>
            <c:spPr>
              <a:noFill/>
              <a:ln w="9525" cap="flat" cmpd="sng" algn="ctr">
                <a:solidFill>
                  <a:schemeClr val="tx1">
                    <a:lumMod val="65000"/>
                    <a:lumOff val="35000"/>
                  </a:schemeClr>
                </a:solidFill>
                <a:round/>
              </a:ln>
              <a:effectLst/>
            </c:spPr>
          </c:errBars>
          <c:cat>
            <c:strRef>
              <c:f>'TRAQ 5.0'!$C$2:$G$2</c:f>
              <c:strCache>
                <c:ptCount val="5"/>
                <c:pt idx="0">
                  <c:v>12 weeks prior</c:v>
                </c:pt>
                <c:pt idx="1">
                  <c:v>4 weeks prior</c:v>
                </c:pt>
                <c:pt idx="2">
                  <c:v>0 weeks prior</c:v>
                </c:pt>
                <c:pt idx="3">
                  <c:v>4 weeks post</c:v>
                </c:pt>
                <c:pt idx="4">
                  <c:v>12 weeks post</c:v>
                </c:pt>
              </c:strCache>
            </c:strRef>
          </c:cat>
          <c:val>
            <c:numRef>
              <c:f>'TRAQ 5.0'!$C$3:$G$3</c:f>
              <c:numCache>
                <c:formatCode>General</c:formatCode>
                <c:ptCount val="5"/>
                <c:pt idx="0">
                  <c:v>61</c:v>
                </c:pt>
                <c:pt idx="1">
                  <c:v>61</c:v>
                </c:pt>
                <c:pt idx="2">
                  <c:v>61</c:v>
                </c:pt>
                <c:pt idx="3">
                  <c:v>61</c:v>
                </c:pt>
                <c:pt idx="4">
                  <c:v>58.76</c:v>
                </c:pt>
              </c:numCache>
            </c:numRef>
          </c:val>
          <c:smooth val="0"/>
          <c:extLst>
            <c:ext xmlns:c16="http://schemas.microsoft.com/office/drawing/2014/chart" uri="{C3380CC4-5D6E-409C-BE32-E72D297353CC}">
              <c16:uniqueId val="{00000000-D5F7-974D-83FC-52DB330EFA14}"/>
            </c:ext>
          </c:extLst>
        </c:ser>
        <c:ser>
          <c:idx val="1"/>
          <c:order val="1"/>
          <c:tx>
            <c:strRef>
              <c:f>'TRAQ 5.0'!$B$4</c:f>
              <c:strCache>
                <c:ptCount val="1"/>
                <c:pt idx="0">
                  <c:v>TAP+EBI</c:v>
                </c:pt>
              </c:strCache>
            </c:strRef>
          </c:tx>
          <c:spPr>
            <a:ln w="38100" cap="rnd">
              <a:solidFill>
                <a:srgbClr val="B00000"/>
              </a:solidFill>
              <a:round/>
            </a:ln>
            <a:effectLst/>
          </c:spPr>
          <c:marker>
            <c:symbol val="square"/>
            <c:size val="6"/>
            <c:spPr>
              <a:solidFill>
                <a:srgbClr val="FF0000"/>
              </a:solidFill>
              <a:ln w="9525" cap="rnd">
                <a:solidFill>
                  <a:srgbClr val="FF0000"/>
                </a:solidFill>
              </a:ln>
              <a:effectLst/>
            </c:spPr>
          </c:marker>
          <c:errBars>
            <c:errDir val="y"/>
            <c:errBarType val="both"/>
            <c:errValType val="fixedVal"/>
            <c:noEndCap val="0"/>
            <c:val val="1.44"/>
            <c:spPr>
              <a:noFill/>
              <a:ln w="9525" cap="flat" cmpd="sng" algn="ctr">
                <a:solidFill>
                  <a:schemeClr val="tx1">
                    <a:lumMod val="65000"/>
                    <a:lumOff val="35000"/>
                  </a:schemeClr>
                </a:solidFill>
                <a:round/>
              </a:ln>
              <a:effectLst/>
            </c:spPr>
          </c:errBars>
          <c:cat>
            <c:strRef>
              <c:f>'TRAQ 5.0'!$C$2:$G$2</c:f>
              <c:strCache>
                <c:ptCount val="5"/>
                <c:pt idx="0">
                  <c:v>12 weeks prior</c:v>
                </c:pt>
                <c:pt idx="1">
                  <c:v>4 weeks prior</c:v>
                </c:pt>
                <c:pt idx="2">
                  <c:v>0 weeks prior</c:v>
                </c:pt>
                <c:pt idx="3">
                  <c:v>4 weeks post</c:v>
                </c:pt>
                <c:pt idx="4">
                  <c:v>12 weeks post</c:v>
                </c:pt>
              </c:strCache>
            </c:strRef>
          </c:cat>
          <c:val>
            <c:numRef>
              <c:f>'TRAQ 5.0'!$C$4:$G$4</c:f>
              <c:numCache>
                <c:formatCode>General</c:formatCode>
                <c:ptCount val="5"/>
                <c:pt idx="0">
                  <c:v>57.88</c:v>
                </c:pt>
                <c:pt idx="1">
                  <c:v>88.88</c:v>
                </c:pt>
                <c:pt idx="2">
                  <c:v>97.36</c:v>
                </c:pt>
                <c:pt idx="3">
                  <c:v>97.36</c:v>
                </c:pt>
                <c:pt idx="4">
                  <c:v>97.36</c:v>
                </c:pt>
              </c:numCache>
            </c:numRef>
          </c:val>
          <c:smooth val="0"/>
          <c:extLst>
            <c:ext xmlns:c16="http://schemas.microsoft.com/office/drawing/2014/chart" uri="{C3380CC4-5D6E-409C-BE32-E72D297353CC}">
              <c16:uniqueId val="{00000001-D5F7-974D-83FC-52DB330EFA14}"/>
            </c:ext>
          </c:extLst>
        </c:ser>
        <c:dLbls>
          <c:showLegendKey val="0"/>
          <c:showVal val="0"/>
          <c:showCatName val="0"/>
          <c:showSerName val="0"/>
          <c:showPercent val="0"/>
          <c:showBubbleSize val="0"/>
        </c:dLbls>
        <c:marker val="1"/>
        <c:smooth val="0"/>
        <c:axId val="369288008"/>
        <c:axId val="369294672"/>
      </c:lineChart>
      <c:catAx>
        <c:axId val="369288008"/>
        <c:scaling>
          <c:orientation val="minMax"/>
        </c:scaling>
        <c:delete val="0"/>
        <c:axPos val="b"/>
        <c:numFmt formatCode="General" sourceLinked="1"/>
        <c:majorTickMark val="none"/>
        <c:minorTickMark val="cross"/>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369294672"/>
        <c:crosses val="autoZero"/>
        <c:auto val="1"/>
        <c:lblAlgn val="ctr"/>
        <c:lblOffset val="100"/>
        <c:noMultiLvlLbl val="0"/>
      </c:catAx>
      <c:valAx>
        <c:axId val="369294672"/>
        <c:scaling>
          <c:orientation val="minMax"/>
          <c:max val="100"/>
          <c:min val="5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800" b="1" dirty="0">
                    <a:solidFill>
                      <a:schemeClr val="tx1"/>
                    </a:solidFill>
                    <a:latin typeface="+mn-lt"/>
                  </a:rPr>
                  <a:t>TRAQ 5.0 (mean)</a:t>
                </a:r>
              </a:p>
            </c:rich>
          </c:tx>
          <c:layout>
            <c:manualLayout>
              <c:xMode val="edge"/>
              <c:yMode val="edge"/>
              <c:x val="7.575757575757576E-3"/>
              <c:y val="0.31897212736042202"/>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numFmt formatCode="General" sourceLinked="1"/>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369288008"/>
        <c:crosses val="autoZero"/>
        <c:crossBetween val="between"/>
        <c:majorUnit val="10"/>
      </c:valAx>
      <c:spPr>
        <a:solidFill>
          <a:schemeClr val="bg1"/>
        </a:solidFill>
        <a:ln>
          <a:noFill/>
        </a:ln>
        <a:effectLst/>
      </c:spPr>
    </c:plotArea>
    <c:legend>
      <c:legendPos val="b"/>
      <c:layout>
        <c:manualLayout>
          <c:xMode val="edge"/>
          <c:yMode val="edge"/>
          <c:x val="0.24249751451523105"/>
          <c:y val="0.94945142237335933"/>
          <c:w val="0.59177576224723183"/>
          <c:h val="4.9536434438979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'PHQ-9'!$B$3</c:f>
              <c:strCache>
                <c:ptCount val="1"/>
                <c:pt idx="0">
                  <c:v>TAP Only</c:v>
                </c:pt>
              </c:strCache>
            </c:strRef>
          </c:tx>
          <c:spPr>
            <a:ln w="38100" cap="rnd">
              <a:solidFill>
                <a:srgbClr val="01255B"/>
              </a:solidFill>
              <a:round/>
            </a:ln>
            <a:effectLst/>
          </c:spPr>
          <c:marker>
            <c:symbol val="circle"/>
            <c:size val="5"/>
            <c:spPr>
              <a:solidFill>
                <a:srgbClr val="0070C0"/>
              </a:solidFill>
              <a:ln w="9525">
                <a:solidFill>
                  <a:srgbClr val="0070C0"/>
                </a:solidFill>
              </a:ln>
              <a:effectLst/>
            </c:spPr>
          </c:marker>
          <c:errBars>
            <c:errDir val="y"/>
            <c:errBarType val="both"/>
            <c:errValType val="fixedVal"/>
            <c:noEndCap val="0"/>
            <c:val val="0.39000000000000007"/>
            <c:spPr>
              <a:noFill/>
              <a:ln w="9525" cap="flat" cmpd="sng" algn="ctr">
                <a:solidFill>
                  <a:schemeClr val="tx1">
                    <a:lumMod val="65000"/>
                    <a:lumOff val="35000"/>
                  </a:schemeClr>
                </a:solidFill>
                <a:round/>
              </a:ln>
              <a:effectLst/>
            </c:spPr>
          </c:errBars>
          <c:cat>
            <c:strRef>
              <c:f>'PHQ-9'!$C$2:$G$2</c:f>
              <c:strCache>
                <c:ptCount val="5"/>
                <c:pt idx="0">
                  <c:v>12 weeks prior</c:v>
                </c:pt>
                <c:pt idx="1">
                  <c:v>4 weeks prior</c:v>
                </c:pt>
                <c:pt idx="2">
                  <c:v>0 weeks prior</c:v>
                </c:pt>
                <c:pt idx="3">
                  <c:v>4 weeks post</c:v>
                </c:pt>
                <c:pt idx="4">
                  <c:v>12 weeks post</c:v>
                </c:pt>
              </c:strCache>
            </c:strRef>
          </c:cat>
          <c:val>
            <c:numRef>
              <c:f>'PHQ-9'!$C$3:$G$3</c:f>
              <c:numCache>
                <c:formatCode>General</c:formatCode>
                <c:ptCount val="5"/>
                <c:pt idx="0">
                  <c:v>2</c:v>
                </c:pt>
                <c:pt idx="1">
                  <c:v>2</c:v>
                </c:pt>
                <c:pt idx="2">
                  <c:v>2</c:v>
                </c:pt>
                <c:pt idx="3">
                  <c:v>2.84</c:v>
                </c:pt>
                <c:pt idx="4">
                  <c:v>5.72</c:v>
                </c:pt>
              </c:numCache>
            </c:numRef>
          </c:val>
          <c:smooth val="0"/>
          <c:extLst>
            <c:ext xmlns:c16="http://schemas.microsoft.com/office/drawing/2014/chart" uri="{C3380CC4-5D6E-409C-BE32-E72D297353CC}">
              <c16:uniqueId val="{00000000-B6E6-B042-89A4-B8B66C014F5D}"/>
            </c:ext>
          </c:extLst>
        </c:ser>
        <c:ser>
          <c:idx val="1"/>
          <c:order val="1"/>
          <c:tx>
            <c:strRef>
              <c:f>'PHQ-9'!$B$4</c:f>
              <c:strCache>
                <c:ptCount val="1"/>
                <c:pt idx="0">
                  <c:v>TAP+EBI</c:v>
                </c:pt>
              </c:strCache>
            </c:strRef>
          </c:tx>
          <c:spPr>
            <a:ln w="38100" cap="rnd">
              <a:solidFill>
                <a:srgbClr val="B00000"/>
              </a:solidFill>
              <a:round/>
            </a:ln>
            <a:effectLst/>
          </c:spPr>
          <c:marker>
            <c:symbol val="square"/>
            <c:size val="6"/>
            <c:spPr>
              <a:solidFill>
                <a:srgbClr val="FF0000"/>
              </a:solidFill>
              <a:ln w="9525" cap="rnd">
                <a:solidFill>
                  <a:srgbClr val="FF0000"/>
                </a:solidFill>
              </a:ln>
              <a:effectLst/>
            </c:spPr>
          </c:marker>
          <c:errBars>
            <c:errDir val="y"/>
            <c:errBarType val="both"/>
            <c:errValType val="fixedVal"/>
            <c:noEndCap val="0"/>
            <c:val val="0.39000000000000007"/>
            <c:spPr>
              <a:noFill/>
              <a:ln w="9525" cap="flat" cmpd="sng" algn="ctr">
                <a:solidFill>
                  <a:schemeClr val="tx1">
                    <a:lumMod val="65000"/>
                    <a:lumOff val="35000"/>
                  </a:schemeClr>
                </a:solidFill>
                <a:round/>
              </a:ln>
              <a:effectLst/>
            </c:spPr>
          </c:errBars>
          <c:cat>
            <c:strRef>
              <c:f>'PHQ-9'!$C$2:$G$2</c:f>
              <c:strCache>
                <c:ptCount val="5"/>
                <c:pt idx="0">
                  <c:v>12 weeks prior</c:v>
                </c:pt>
                <c:pt idx="1">
                  <c:v>4 weeks prior</c:v>
                </c:pt>
                <c:pt idx="2">
                  <c:v>0 weeks prior</c:v>
                </c:pt>
                <c:pt idx="3">
                  <c:v>4 weeks post</c:v>
                </c:pt>
                <c:pt idx="4">
                  <c:v>12 weeks post</c:v>
                </c:pt>
              </c:strCache>
            </c:strRef>
          </c:cat>
          <c:val>
            <c:numRef>
              <c:f>'PHQ-9'!$C$4:$G$4</c:f>
              <c:numCache>
                <c:formatCode>General</c:formatCode>
                <c:ptCount val="5"/>
                <c:pt idx="0">
                  <c:v>2.04</c:v>
                </c:pt>
                <c:pt idx="1">
                  <c:v>2.04</c:v>
                </c:pt>
                <c:pt idx="2">
                  <c:v>2.04</c:v>
                </c:pt>
                <c:pt idx="3">
                  <c:v>2.04</c:v>
                </c:pt>
                <c:pt idx="4">
                  <c:v>4.16</c:v>
                </c:pt>
              </c:numCache>
            </c:numRef>
          </c:val>
          <c:smooth val="0"/>
          <c:extLst>
            <c:ext xmlns:c16="http://schemas.microsoft.com/office/drawing/2014/chart" uri="{C3380CC4-5D6E-409C-BE32-E72D297353CC}">
              <c16:uniqueId val="{00000001-B6E6-B042-89A4-B8B66C014F5D}"/>
            </c:ext>
          </c:extLst>
        </c:ser>
        <c:dLbls>
          <c:showLegendKey val="0"/>
          <c:showVal val="0"/>
          <c:showCatName val="0"/>
          <c:showSerName val="0"/>
          <c:showPercent val="0"/>
          <c:showBubbleSize val="0"/>
        </c:dLbls>
        <c:marker val="1"/>
        <c:smooth val="0"/>
        <c:axId val="369288400"/>
        <c:axId val="369290360"/>
      </c:lineChart>
      <c:catAx>
        <c:axId val="369288400"/>
        <c:scaling>
          <c:orientation val="minMax"/>
        </c:scaling>
        <c:delete val="0"/>
        <c:axPos val="b"/>
        <c:numFmt formatCode="General" sourceLinked="1"/>
        <c:majorTickMark val="none"/>
        <c:minorTickMark val="cross"/>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369290360"/>
        <c:crosses val="autoZero"/>
        <c:auto val="1"/>
        <c:lblAlgn val="ctr"/>
        <c:lblOffset val="100"/>
        <c:noMultiLvlLbl val="0"/>
      </c:catAx>
      <c:valAx>
        <c:axId val="369290360"/>
        <c:scaling>
          <c:orientation val="minMax"/>
          <c:max val="6"/>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800" b="1" dirty="0">
                    <a:solidFill>
                      <a:schemeClr val="tx1"/>
                    </a:solidFill>
                    <a:latin typeface="+mn-lt"/>
                  </a:rPr>
                  <a:t>PHQ-9 (mean)</a:t>
                </a:r>
              </a:p>
            </c:rich>
          </c:tx>
          <c:layout>
            <c:manualLayout>
              <c:xMode val="edge"/>
              <c:yMode val="edge"/>
              <c:x val="7.575757575757576E-3"/>
              <c:y val="0.35249842611680354"/>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369288400"/>
        <c:crosses val="autoZero"/>
        <c:crossBetween val="between"/>
      </c:valAx>
      <c:spPr>
        <a:noFill/>
        <a:ln>
          <a:noFill/>
        </a:ln>
        <a:effectLst/>
      </c:spPr>
    </c:plotArea>
    <c:legend>
      <c:legendPos val="b"/>
      <c:layout>
        <c:manualLayout>
          <c:xMode val="edge"/>
          <c:yMode val="edge"/>
          <c:x val="0.2797286844826215"/>
          <c:y val="0.93114952652801009"/>
          <c:w val="0.48130256509887304"/>
          <c:h val="6.48417780169192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'GAD-7'!$B$3</c:f>
              <c:strCache>
                <c:ptCount val="1"/>
                <c:pt idx="0">
                  <c:v>TAP Only</c:v>
                </c:pt>
              </c:strCache>
            </c:strRef>
          </c:tx>
          <c:spPr>
            <a:ln w="38100" cap="rnd">
              <a:solidFill>
                <a:srgbClr val="01255B"/>
              </a:solidFill>
              <a:round/>
            </a:ln>
            <a:effectLst/>
          </c:spPr>
          <c:marker>
            <c:symbol val="circle"/>
            <c:size val="5"/>
            <c:spPr>
              <a:solidFill>
                <a:srgbClr val="0070C0"/>
              </a:solidFill>
              <a:ln w="9525">
                <a:solidFill>
                  <a:srgbClr val="0070C0"/>
                </a:solidFill>
              </a:ln>
              <a:effectLst/>
            </c:spPr>
          </c:marker>
          <c:errBars>
            <c:errDir val="y"/>
            <c:errBarType val="both"/>
            <c:errValType val="fixedVal"/>
            <c:noEndCap val="0"/>
            <c:val val="0.34500000000000008"/>
            <c:spPr>
              <a:noFill/>
              <a:ln w="9525" cap="flat" cmpd="sng" algn="ctr">
                <a:solidFill>
                  <a:schemeClr val="tx1">
                    <a:lumMod val="65000"/>
                    <a:lumOff val="35000"/>
                  </a:schemeClr>
                </a:solidFill>
                <a:round/>
              </a:ln>
              <a:effectLst/>
            </c:spPr>
          </c:errBars>
          <c:cat>
            <c:strRef>
              <c:f>'GAD-7'!$C$2:$G$2</c:f>
              <c:strCache>
                <c:ptCount val="5"/>
                <c:pt idx="0">
                  <c:v>12 weeks prior</c:v>
                </c:pt>
                <c:pt idx="1">
                  <c:v>4 weeks prior</c:v>
                </c:pt>
                <c:pt idx="2">
                  <c:v>0 weeks prior</c:v>
                </c:pt>
                <c:pt idx="3">
                  <c:v>4 weeks post</c:v>
                </c:pt>
                <c:pt idx="4">
                  <c:v>12 weeks post</c:v>
                </c:pt>
              </c:strCache>
            </c:strRef>
          </c:cat>
          <c:val>
            <c:numRef>
              <c:f>'GAD-7'!$C$3:$G$3</c:f>
              <c:numCache>
                <c:formatCode>General</c:formatCode>
                <c:ptCount val="5"/>
                <c:pt idx="0">
                  <c:v>1.6</c:v>
                </c:pt>
                <c:pt idx="1">
                  <c:v>3.12</c:v>
                </c:pt>
                <c:pt idx="2">
                  <c:v>4.6399999999999997</c:v>
                </c:pt>
                <c:pt idx="3">
                  <c:v>5.36</c:v>
                </c:pt>
                <c:pt idx="4">
                  <c:v>6.76</c:v>
                </c:pt>
              </c:numCache>
            </c:numRef>
          </c:val>
          <c:smooth val="0"/>
          <c:extLst>
            <c:ext xmlns:c16="http://schemas.microsoft.com/office/drawing/2014/chart" uri="{C3380CC4-5D6E-409C-BE32-E72D297353CC}">
              <c16:uniqueId val="{00000000-8E97-F34E-9002-0C0D63396F3F}"/>
            </c:ext>
          </c:extLst>
        </c:ser>
        <c:ser>
          <c:idx val="1"/>
          <c:order val="1"/>
          <c:tx>
            <c:strRef>
              <c:f>'GAD-7'!$B$4</c:f>
              <c:strCache>
                <c:ptCount val="1"/>
                <c:pt idx="0">
                  <c:v>TAP+EBI</c:v>
                </c:pt>
              </c:strCache>
            </c:strRef>
          </c:tx>
          <c:spPr>
            <a:ln w="38100" cap="rnd">
              <a:solidFill>
                <a:srgbClr val="B00000"/>
              </a:solidFill>
              <a:round/>
            </a:ln>
            <a:effectLst/>
          </c:spPr>
          <c:marker>
            <c:symbol val="square"/>
            <c:size val="6"/>
            <c:spPr>
              <a:solidFill>
                <a:srgbClr val="FF0000"/>
              </a:solidFill>
              <a:ln w="9525" cap="rnd">
                <a:solidFill>
                  <a:srgbClr val="FF0000"/>
                </a:solidFill>
              </a:ln>
              <a:effectLst/>
            </c:spPr>
          </c:marker>
          <c:errBars>
            <c:errDir val="y"/>
            <c:errBarType val="both"/>
            <c:errValType val="fixedVal"/>
            <c:noEndCap val="0"/>
            <c:val val="0.34500000000000008"/>
            <c:spPr>
              <a:noFill/>
              <a:ln w="9525" cap="flat" cmpd="sng" algn="ctr">
                <a:solidFill>
                  <a:schemeClr val="tx1">
                    <a:lumMod val="65000"/>
                    <a:lumOff val="35000"/>
                  </a:schemeClr>
                </a:solidFill>
                <a:round/>
              </a:ln>
              <a:effectLst/>
            </c:spPr>
          </c:errBars>
          <c:cat>
            <c:strRef>
              <c:f>'GAD-7'!$C$2:$G$2</c:f>
              <c:strCache>
                <c:ptCount val="5"/>
                <c:pt idx="0">
                  <c:v>12 weeks prior</c:v>
                </c:pt>
                <c:pt idx="1">
                  <c:v>4 weeks prior</c:v>
                </c:pt>
                <c:pt idx="2">
                  <c:v>0 weeks prior</c:v>
                </c:pt>
                <c:pt idx="3">
                  <c:v>4 weeks post</c:v>
                </c:pt>
                <c:pt idx="4">
                  <c:v>12 weeks post</c:v>
                </c:pt>
              </c:strCache>
            </c:strRef>
          </c:cat>
          <c:val>
            <c:numRef>
              <c:f>'GAD-7'!$C$4:$G$4</c:f>
              <c:numCache>
                <c:formatCode>General</c:formatCode>
                <c:ptCount val="5"/>
                <c:pt idx="0">
                  <c:v>1.6</c:v>
                </c:pt>
                <c:pt idx="1">
                  <c:v>1.6</c:v>
                </c:pt>
                <c:pt idx="2">
                  <c:v>1.6</c:v>
                </c:pt>
                <c:pt idx="3">
                  <c:v>3.12</c:v>
                </c:pt>
                <c:pt idx="4">
                  <c:v>5.68</c:v>
                </c:pt>
              </c:numCache>
            </c:numRef>
          </c:val>
          <c:smooth val="0"/>
          <c:extLst>
            <c:ext xmlns:c16="http://schemas.microsoft.com/office/drawing/2014/chart" uri="{C3380CC4-5D6E-409C-BE32-E72D297353CC}">
              <c16:uniqueId val="{00000001-8E97-F34E-9002-0C0D63396F3F}"/>
            </c:ext>
          </c:extLst>
        </c:ser>
        <c:dLbls>
          <c:showLegendKey val="0"/>
          <c:showVal val="0"/>
          <c:showCatName val="0"/>
          <c:showSerName val="0"/>
          <c:showPercent val="0"/>
          <c:showBubbleSize val="0"/>
        </c:dLbls>
        <c:marker val="1"/>
        <c:smooth val="0"/>
        <c:axId val="369287224"/>
        <c:axId val="369288792"/>
      </c:lineChart>
      <c:catAx>
        <c:axId val="369287224"/>
        <c:scaling>
          <c:orientation val="minMax"/>
        </c:scaling>
        <c:delete val="0"/>
        <c:axPos val="b"/>
        <c:numFmt formatCode="General" sourceLinked="1"/>
        <c:majorTickMark val="none"/>
        <c:minorTickMark val="cross"/>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369288792"/>
        <c:crosses val="autoZero"/>
        <c:auto val="1"/>
        <c:lblAlgn val="ctr"/>
        <c:lblOffset val="100"/>
        <c:noMultiLvlLbl val="0"/>
      </c:catAx>
      <c:valAx>
        <c:axId val="369288792"/>
        <c:scaling>
          <c:orientation val="minMax"/>
          <c:max val="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800" b="1" dirty="0">
                    <a:solidFill>
                      <a:schemeClr val="tx1"/>
                    </a:solidFill>
                    <a:latin typeface="+mn-lt"/>
                  </a:rPr>
                  <a:t>GAD-7 (mean)</a:t>
                </a:r>
              </a:p>
            </c:rich>
          </c:tx>
          <c:layout>
            <c:manualLayout>
              <c:xMode val="edge"/>
              <c:yMode val="edge"/>
              <c:x val="8.8383838383838381E-3"/>
              <c:y val="0.3185460712182514"/>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369287224"/>
        <c:crosses val="autoZero"/>
        <c:crossBetween val="between"/>
      </c:valAx>
      <c:spPr>
        <a:noFill/>
        <a:ln>
          <a:noFill/>
        </a:ln>
        <a:effectLst/>
      </c:spPr>
    </c:plotArea>
    <c:legend>
      <c:legendPos val="b"/>
      <c:layout>
        <c:manualLayout>
          <c:xMode val="edge"/>
          <c:yMode val="edge"/>
          <c:x val="0.27176240753996661"/>
          <c:y val="0.92645492566186005"/>
          <c:w val="0.50183844972076619"/>
          <c:h val="7.354503597317438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1417" y="9942603"/>
            <a:ext cx="42749170" cy="6858882"/>
          </a:xfrm>
        </p:spPr>
        <p:txBody>
          <a:bodyPr/>
          <a:lstStyle/>
          <a:p>
            <a:r>
              <a:rPr lang="en-US"/>
              <a:t>Click to edit Master title style</a:t>
            </a:r>
          </a:p>
        </p:txBody>
      </p:sp>
      <p:sp>
        <p:nvSpPr>
          <p:cNvPr id="3" name="Subtitle 2"/>
          <p:cNvSpPr>
            <a:spLocks noGrp="1"/>
          </p:cNvSpPr>
          <p:nvPr>
            <p:ph type="subTitle" idx="1"/>
          </p:nvPr>
        </p:nvSpPr>
        <p:spPr>
          <a:xfrm>
            <a:off x="7542830" y="18134984"/>
            <a:ext cx="35206340" cy="8180035"/>
          </a:xfrm>
        </p:spPr>
        <p:txBody>
          <a:bodyPr/>
          <a:lstStyle>
            <a:lvl1pPr marL="0" indent="0" algn="ctr">
              <a:buNone/>
              <a:defRPr/>
            </a:lvl1pPr>
            <a:lvl2pPr marL="698510" indent="0" algn="ctr">
              <a:buNone/>
              <a:defRPr/>
            </a:lvl2pPr>
            <a:lvl3pPr marL="1397020" indent="0" algn="ctr">
              <a:buNone/>
              <a:defRPr/>
            </a:lvl3pPr>
            <a:lvl4pPr marL="2095530" indent="0" algn="ctr">
              <a:buNone/>
              <a:defRPr/>
            </a:lvl4pPr>
            <a:lvl5pPr marL="2794041" indent="0" algn="ctr">
              <a:buNone/>
              <a:defRPr/>
            </a:lvl5pPr>
            <a:lvl6pPr marL="3492551" indent="0" algn="ctr">
              <a:buNone/>
              <a:defRPr/>
            </a:lvl6pPr>
            <a:lvl7pPr marL="4191061" indent="0" algn="ctr">
              <a:buNone/>
              <a:defRPr/>
            </a:lvl7pPr>
            <a:lvl8pPr marL="4889571" indent="0" algn="ctr">
              <a:buNone/>
              <a:defRPr/>
            </a:lvl8pPr>
            <a:lvl9pPr marL="5588081"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8411156-56A1-4F06-8797-F76C0CFAC6A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292C70C-76DE-4D24-91E6-172E87A8614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834507" y="2846036"/>
            <a:ext cx="10686080" cy="2560196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771416" y="2846036"/>
            <a:ext cx="31830257" cy="256019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072D901-7235-441D-8BB8-76BF7BE9974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87E3A8D-40ED-48F2-AE90-90F94EE5793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72720" y="20564299"/>
            <a:ext cx="42749170" cy="6358819"/>
          </a:xfrm>
        </p:spPr>
        <p:txBody>
          <a:bodyPr anchor="t"/>
          <a:lstStyle>
            <a:lvl1pPr algn="l">
              <a:defRPr sz="6111" b="1" cap="all"/>
            </a:lvl1pPr>
          </a:lstStyle>
          <a:p>
            <a:r>
              <a:rPr lang="en-US"/>
              <a:t>Click to edit Master title style</a:t>
            </a:r>
          </a:p>
        </p:txBody>
      </p:sp>
      <p:sp>
        <p:nvSpPr>
          <p:cNvPr id="3" name="Text Placeholder 2"/>
          <p:cNvSpPr>
            <a:spLocks noGrp="1"/>
          </p:cNvSpPr>
          <p:nvPr>
            <p:ph type="body" idx="1"/>
          </p:nvPr>
        </p:nvSpPr>
        <p:spPr>
          <a:xfrm>
            <a:off x="3972720" y="13563424"/>
            <a:ext cx="42749170" cy="7000875"/>
          </a:xfrm>
        </p:spPr>
        <p:txBody>
          <a:bodyPr anchor="b"/>
          <a:lstStyle>
            <a:lvl1pPr marL="0" indent="0">
              <a:buNone/>
              <a:defRPr sz="3056"/>
            </a:lvl1pPr>
            <a:lvl2pPr marL="698510" indent="0">
              <a:buNone/>
              <a:defRPr sz="2750"/>
            </a:lvl2pPr>
            <a:lvl3pPr marL="1397020" indent="0">
              <a:buNone/>
              <a:defRPr sz="2444"/>
            </a:lvl3pPr>
            <a:lvl4pPr marL="2095530" indent="0">
              <a:buNone/>
              <a:defRPr sz="2139"/>
            </a:lvl4pPr>
            <a:lvl5pPr marL="2794041" indent="0">
              <a:buNone/>
              <a:defRPr sz="2139"/>
            </a:lvl5pPr>
            <a:lvl6pPr marL="3492551" indent="0">
              <a:buNone/>
              <a:defRPr sz="2139"/>
            </a:lvl6pPr>
            <a:lvl7pPr marL="4191061" indent="0">
              <a:buNone/>
              <a:defRPr sz="2139"/>
            </a:lvl7pPr>
            <a:lvl8pPr marL="4889571" indent="0">
              <a:buNone/>
              <a:defRPr sz="2139"/>
            </a:lvl8pPr>
            <a:lvl9pPr marL="5588081" indent="0">
              <a:buNone/>
              <a:defRPr sz="2139"/>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E7D3BA5-AFB7-4BB7-95A8-1F1E13C4530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771416" y="9244985"/>
            <a:ext cx="21258168" cy="19203016"/>
          </a:xfrm>
        </p:spPr>
        <p:txBody>
          <a:bodyPr/>
          <a:lstStyle>
            <a:lvl1pPr>
              <a:defRPr sz="4278"/>
            </a:lvl1pPr>
            <a:lvl2pPr>
              <a:defRPr sz="3667"/>
            </a:lvl2pPr>
            <a:lvl3pPr>
              <a:defRPr sz="3056"/>
            </a:lvl3pPr>
            <a:lvl4pPr>
              <a:defRPr sz="2750"/>
            </a:lvl4pPr>
            <a:lvl5pPr>
              <a:defRPr sz="2750"/>
            </a:lvl5pPr>
            <a:lvl6pPr>
              <a:defRPr sz="2750"/>
            </a:lvl6pPr>
            <a:lvl7pPr>
              <a:defRPr sz="2750"/>
            </a:lvl7pPr>
            <a:lvl8pPr>
              <a:defRPr sz="2750"/>
            </a:lvl8pPr>
            <a:lvl9pPr>
              <a:defRPr sz="2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262417" y="9244985"/>
            <a:ext cx="21258169" cy="19203016"/>
          </a:xfrm>
        </p:spPr>
        <p:txBody>
          <a:bodyPr/>
          <a:lstStyle>
            <a:lvl1pPr>
              <a:defRPr sz="4278"/>
            </a:lvl1pPr>
            <a:lvl2pPr>
              <a:defRPr sz="3667"/>
            </a:lvl2pPr>
            <a:lvl3pPr>
              <a:defRPr sz="3056"/>
            </a:lvl3pPr>
            <a:lvl4pPr>
              <a:defRPr sz="2750"/>
            </a:lvl4pPr>
            <a:lvl5pPr>
              <a:defRPr sz="2750"/>
            </a:lvl5pPr>
            <a:lvl6pPr>
              <a:defRPr sz="2750"/>
            </a:lvl6pPr>
            <a:lvl7pPr>
              <a:defRPr sz="2750"/>
            </a:lvl7pPr>
            <a:lvl8pPr>
              <a:defRPr sz="2750"/>
            </a:lvl8pPr>
            <a:lvl9pPr>
              <a:defRPr sz="27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E72E233-FD9F-47AA-B355-3EA213098E9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5087" y="1281025"/>
            <a:ext cx="45261830" cy="533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15087" y="7164477"/>
            <a:ext cx="22221031" cy="2984940"/>
          </a:xfrm>
        </p:spPr>
        <p:txBody>
          <a:bodyPr anchor="b"/>
          <a:lstStyle>
            <a:lvl1pPr marL="0" indent="0">
              <a:buNone/>
              <a:defRPr sz="3667" b="1"/>
            </a:lvl1pPr>
            <a:lvl2pPr marL="698510" indent="0">
              <a:buNone/>
              <a:defRPr sz="3056" b="1"/>
            </a:lvl2pPr>
            <a:lvl3pPr marL="1397020" indent="0">
              <a:buNone/>
              <a:defRPr sz="2750" b="1"/>
            </a:lvl3pPr>
            <a:lvl4pPr marL="2095530" indent="0">
              <a:buNone/>
              <a:defRPr sz="2444" b="1"/>
            </a:lvl4pPr>
            <a:lvl5pPr marL="2794041" indent="0">
              <a:buNone/>
              <a:defRPr sz="2444" b="1"/>
            </a:lvl5pPr>
            <a:lvl6pPr marL="3492551" indent="0">
              <a:buNone/>
              <a:defRPr sz="2444" b="1"/>
            </a:lvl6pPr>
            <a:lvl7pPr marL="4191061" indent="0">
              <a:buNone/>
              <a:defRPr sz="2444" b="1"/>
            </a:lvl7pPr>
            <a:lvl8pPr marL="4889571" indent="0">
              <a:buNone/>
              <a:defRPr sz="2444" b="1"/>
            </a:lvl8pPr>
            <a:lvl9pPr marL="5588081" indent="0">
              <a:buNone/>
              <a:defRPr sz="2444" b="1"/>
            </a:lvl9pPr>
          </a:lstStyle>
          <a:p>
            <a:pPr lvl="0"/>
            <a:r>
              <a:rPr lang="en-US"/>
              <a:t>Click to edit Master text styles</a:t>
            </a:r>
          </a:p>
        </p:txBody>
      </p:sp>
      <p:sp>
        <p:nvSpPr>
          <p:cNvPr id="4" name="Content Placeholder 3"/>
          <p:cNvSpPr>
            <a:spLocks noGrp="1"/>
          </p:cNvSpPr>
          <p:nvPr>
            <p:ph sz="half" idx="2"/>
          </p:nvPr>
        </p:nvSpPr>
        <p:spPr>
          <a:xfrm>
            <a:off x="2515087" y="10149418"/>
            <a:ext cx="22221031" cy="18440576"/>
          </a:xfrm>
        </p:spPr>
        <p:txBody>
          <a:bodyPr/>
          <a:lstStyle>
            <a:lvl1pPr>
              <a:defRPr sz="3667"/>
            </a:lvl1pPr>
            <a:lvl2pPr>
              <a:defRPr sz="3056"/>
            </a:lvl2pPr>
            <a:lvl3pPr>
              <a:defRPr sz="2750"/>
            </a:lvl3pPr>
            <a:lvl4pPr>
              <a:defRPr sz="2444"/>
            </a:lvl4pPr>
            <a:lvl5pPr>
              <a:defRPr sz="2444"/>
            </a:lvl5pPr>
            <a:lvl6pPr>
              <a:defRPr sz="2444"/>
            </a:lvl6pPr>
            <a:lvl7pPr>
              <a:defRPr sz="2444"/>
            </a:lvl7pPr>
            <a:lvl8pPr>
              <a:defRPr sz="2444"/>
            </a:lvl8pPr>
            <a:lvl9pPr>
              <a:defRPr sz="24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5548608" y="7164477"/>
            <a:ext cx="22228308" cy="2984940"/>
          </a:xfrm>
        </p:spPr>
        <p:txBody>
          <a:bodyPr anchor="b"/>
          <a:lstStyle>
            <a:lvl1pPr marL="0" indent="0">
              <a:buNone/>
              <a:defRPr sz="3667" b="1"/>
            </a:lvl1pPr>
            <a:lvl2pPr marL="698510" indent="0">
              <a:buNone/>
              <a:defRPr sz="3056" b="1"/>
            </a:lvl2pPr>
            <a:lvl3pPr marL="1397020" indent="0">
              <a:buNone/>
              <a:defRPr sz="2750" b="1"/>
            </a:lvl3pPr>
            <a:lvl4pPr marL="2095530" indent="0">
              <a:buNone/>
              <a:defRPr sz="2444" b="1"/>
            </a:lvl4pPr>
            <a:lvl5pPr marL="2794041" indent="0">
              <a:buNone/>
              <a:defRPr sz="2444" b="1"/>
            </a:lvl5pPr>
            <a:lvl6pPr marL="3492551" indent="0">
              <a:buNone/>
              <a:defRPr sz="2444" b="1"/>
            </a:lvl6pPr>
            <a:lvl7pPr marL="4191061" indent="0">
              <a:buNone/>
              <a:defRPr sz="2444" b="1"/>
            </a:lvl7pPr>
            <a:lvl8pPr marL="4889571" indent="0">
              <a:buNone/>
              <a:defRPr sz="2444" b="1"/>
            </a:lvl8pPr>
            <a:lvl9pPr marL="5588081" indent="0">
              <a:buNone/>
              <a:defRPr sz="2444" b="1"/>
            </a:lvl9pPr>
          </a:lstStyle>
          <a:p>
            <a:pPr lvl="0"/>
            <a:r>
              <a:rPr lang="en-US"/>
              <a:t>Click to edit Master text styles</a:t>
            </a:r>
          </a:p>
        </p:txBody>
      </p:sp>
      <p:sp>
        <p:nvSpPr>
          <p:cNvPr id="6" name="Content Placeholder 5"/>
          <p:cNvSpPr>
            <a:spLocks noGrp="1"/>
          </p:cNvSpPr>
          <p:nvPr>
            <p:ph sz="quarter" idx="4"/>
          </p:nvPr>
        </p:nvSpPr>
        <p:spPr>
          <a:xfrm>
            <a:off x="25548608" y="10149418"/>
            <a:ext cx="22228308" cy="18440576"/>
          </a:xfrm>
        </p:spPr>
        <p:txBody>
          <a:bodyPr/>
          <a:lstStyle>
            <a:lvl1pPr>
              <a:defRPr sz="3667"/>
            </a:lvl1pPr>
            <a:lvl2pPr>
              <a:defRPr sz="3056"/>
            </a:lvl2pPr>
            <a:lvl3pPr>
              <a:defRPr sz="2750"/>
            </a:lvl3pPr>
            <a:lvl4pPr>
              <a:defRPr sz="2444"/>
            </a:lvl4pPr>
            <a:lvl5pPr>
              <a:defRPr sz="2444"/>
            </a:lvl5pPr>
            <a:lvl6pPr>
              <a:defRPr sz="2444"/>
            </a:lvl6pPr>
            <a:lvl7pPr>
              <a:defRPr sz="2444"/>
            </a:lvl7pPr>
            <a:lvl8pPr>
              <a:defRPr sz="2444"/>
            </a:lvl8pPr>
            <a:lvl9pPr>
              <a:defRPr sz="24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90D01BF4-86E0-485F-B49B-716F5FF5B61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679C2396-769E-4ACE-9BD6-5D203117307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D680A0D-7EDF-4888-9D88-C48829F8A35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5086" y="1274853"/>
            <a:ext cx="16545719" cy="5423516"/>
          </a:xfrm>
        </p:spPr>
        <p:txBody>
          <a:bodyPr anchor="b"/>
          <a:lstStyle>
            <a:lvl1pPr algn="l">
              <a:defRPr sz="3056" b="1"/>
            </a:lvl1pPr>
          </a:lstStyle>
          <a:p>
            <a:r>
              <a:rPr lang="en-US"/>
              <a:t>Click to edit Master title style</a:t>
            </a:r>
          </a:p>
        </p:txBody>
      </p:sp>
      <p:sp>
        <p:nvSpPr>
          <p:cNvPr id="3" name="Content Placeholder 2"/>
          <p:cNvSpPr>
            <a:spLocks noGrp="1"/>
          </p:cNvSpPr>
          <p:nvPr>
            <p:ph idx="1"/>
          </p:nvPr>
        </p:nvSpPr>
        <p:spPr>
          <a:xfrm>
            <a:off x="19662291" y="1274853"/>
            <a:ext cx="28114625" cy="27315141"/>
          </a:xfrm>
        </p:spPr>
        <p:txBody>
          <a:bodyPr/>
          <a:lstStyle>
            <a:lvl1pPr>
              <a:defRPr sz="4889"/>
            </a:lvl1pPr>
            <a:lvl2pPr>
              <a:defRPr sz="4278"/>
            </a:lvl2pPr>
            <a:lvl3pPr>
              <a:defRPr sz="3667"/>
            </a:lvl3pPr>
            <a:lvl4pPr>
              <a:defRPr sz="3056"/>
            </a:lvl4pPr>
            <a:lvl5pPr>
              <a:defRPr sz="3056"/>
            </a:lvl5pPr>
            <a:lvl6pPr>
              <a:defRPr sz="3056"/>
            </a:lvl6pPr>
            <a:lvl7pPr>
              <a:defRPr sz="3056"/>
            </a:lvl7pPr>
            <a:lvl8pPr>
              <a:defRPr sz="3056"/>
            </a:lvl8pPr>
            <a:lvl9pPr>
              <a:defRPr sz="305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15086" y="6698368"/>
            <a:ext cx="16545719" cy="21891625"/>
          </a:xfrm>
        </p:spPr>
        <p:txBody>
          <a:bodyPr/>
          <a:lstStyle>
            <a:lvl1pPr marL="0" indent="0">
              <a:buNone/>
              <a:defRPr sz="2139"/>
            </a:lvl1pPr>
            <a:lvl2pPr marL="698510" indent="0">
              <a:buNone/>
              <a:defRPr sz="1833"/>
            </a:lvl2pPr>
            <a:lvl3pPr marL="1397020" indent="0">
              <a:buNone/>
              <a:defRPr sz="1528"/>
            </a:lvl3pPr>
            <a:lvl4pPr marL="2095530" indent="0">
              <a:buNone/>
              <a:defRPr sz="1375"/>
            </a:lvl4pPr>
            <a:lvl5pPr marL="2794041" indent="0">
              <a:buNone/>
              <a:defRPr sz="1375"/>
            </a:lvl5pPr>
            <a:lvl6pPr marL="3492551" indent="0">
              <a:buNone/>
              <a:defRPr sz="1375"/>
            </a:lvl6pPr>
            <a:lvl7pPr marL="4191061" indent="0">
              <a:buNone/>
              <a:defRPr sz="1375"/>
            </a:lvl7pPr>
            <a:lvl8pPr marL="4889571" indent="0">
              <a:buNone/>
              <a:defRPr sz="1375"/>
            </a:lvl8pPr>
            <a:lvl9pPr marL="5588081" indent="0">
              <a:buNone/>
              <a:defRPr sz="13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B49CDB3-B4C7-4C03-A89A-56203C06A45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56612" y="22404035"/>
            <a:ext cx="30176170" cy="2642306"/>
          </a:xfrm>
        </p:spPr>
        <p:txBody>
          <a:bodyPr anchor="b"/>
          <a:lstStyle>
            <a:lvl1pPr algn="l">
              <a:defRPr sz="3056" b="1"/>
            </a:lvl1pPr>
          </a:lstStyle>
          <a:p>
            <a:r>
              <a:rPr lang="en-US"/>
              <a:t>Click to edit Master title style</a:t>
            </a:r>
          </a:p>
        </p:txBody>
      </p:sp>
      <p:sp>
        <p:nvSpPr>
          <p:cNvPr id="3" name="Picture Placeholder 2"/>
          <p:cNvSpPr>
            <a:spLocks noGrp="1"/>
          </p:cNvSpPr>
          <p:nvPr>
            <p:ph type="pic" idx="1"/>
          </p:nvPr>
        </p:nvSpPr>
        <p:spPr>
          <a:xfrm>
            <a:off x="9856612" y="2858382"/>
            <a:ext cx="30176170" cy="19203018"/>
          </a:xfrm>
        </p:spPr>
        <p:txBody>
          <a:bodyPr/>
          <a:lstStyle>
            <a:lvl1pPr marL="0" indent="0">
              <a:buNone/>
              <a:defRPr sz="4889"/>
            </a:lvl1pPr>
            <a:lvl2pPr marL="698510" indent="0">
              <a:buNone/>
              <a:defRPr sz="4278"/>
            </a:lvl2pPr>
            <a:lvl3pPr marL="1397020" indent="0">
              <a:buNone/>
              <a:defRPr sz="3667"/>
            </a:lvl3pPr>
            <a:lvl4pPr marL="2095530" indent="0">
              <a:buNone/>
              <a:defRPr sz="3056"/>
            </a:lvl4pPr>
            <a:lvl5pPr marL="2794041" indent="0">
              <a:buNone/>
              <a:defRPr sz="3056"/>
            </a:lvl5pPr>
            <a:lvl6pPr marL="3492551" indent="0">
              <a:buNone/>
              <a:defRPr sz="3056"/>
            </a:lvl6pPr>
            <a:lvl7pPr marL="4191061" indent="0">
              <a:buNone/>
              <a:defRPr sz="3056"/>
            </a:lvl7pPr>
            <a:lvl8pPr marL="4889571" indent="0">
              <a:buNone/>
              <a:defRPr sz="3056"/>
            </a:lvl8pPr>
            <a:lvl9pPr marL="5588081" indent="0">
              <a:buNone/>
              <a:defRPr sz="3056"/>
            </a:lvl9pPr>
          </a:lstStyle>
          <a:p>
            <a:pPr lvl="0"/>
            <a:endParaRPr lang="en-US" noProof="0" dirty="0"/>
          </a:p>
        </p:txBody>
      </p:sp>
      <p:sp>
        <p:nvSpPr>
          <p:cNvPr id="4" name="Text Placeholder 3"/>
          <p:cNvSpPr>
            <a:spLocks noGrp="1"/>
          </p:cNvSpPr>
          <p:nvPr>
            <p:ph type="body" sz="half" idx="2"/>
          </p:nvPr>
        </p:nvSpPr>
        <p:spPr>
          <a:xfrm>
            <a:off x="9856612" y="25046340"/>
            <a:ext cx="30176170" cy="3756643"/>
          </a:xfrm>
        </p:spPr>
        <p:txBody>
          <a:bodyPr/>
          <a:lstStyle>
            <a:lvl1pPr marL="0" indent="0">
              <a:buNone/>
              <a:defRPr sz="2139"/>
            </a:lvl1pPr>
            <a:lvl2pPr marL="698510" indent="0">
              <a:buNone/>
              <a:defRPr sz="1833"/>
            </a:lvl2pPr>
            <a:lvl3pPr marL="1397020" indent="0">
              <a:buNone/>
              <a:defRPr sz="1528"/>
            </a:lvl3pPr>
            <a:lvl4pPr marL="2095530" indent="0">
              <a:buNone/>
              <a:defRPr sz="1375"/>
            </a:lvl4pPr>
            <a:lvl5pPr marL="2794041" indent="0">
              <a:buNone/>
              <a:defRPr sz="1375"/>
            </a:lvl5pPr>
            <a:lvl6pPr marL="3492551" indent="0">
              <a:buNone/>
              <a:defRPr sz="1375"/>
            </a:lvl6pPr>
            <a:lvl7pPr marL="4191061" indent="0">
              <a:buNone/>
              <a:defRPr sz="1375"/>
            </a:lvl7pPr>
            <a:lvl8pPr marL="4889571" indent="0">
              <a:buNone/>
              <a:defRPr sz="1375"/>
            </a:lvl8pPr>
            <a:lvl9pPr marL="5588081" indent="0">
              <a:buNone/>
              <a:defRPr sz="13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AF8FE00-E810-4B95-A77A-C63011D9EC9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771417" y="2846035"/>
            <a:ext cx="42749170" cy="5334000"/>
          </a:xfrm>
          <a:prstGeom prst="rect">
            <a:avLst/>
          </a:prstGeom>
          <a:noFill/>
          <a:ln w="9525">
            <a:noFill/>
            <a:miter lim="800000"/>
            <a:headEnd/>
            <a:tailEnd/>
          </a:ln>
        </p:spPr>
        <p:txBody>
          <a:bodyPr vert="horz" wrap="square" lIns="219456" tIns="109728" rIns="219456" bIns="10972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771417" y="9244985"/>
            <a:ext cx="42749170" cy="19203016"/>
          </a:xfrm>
          <a:prstGeom prst="rect">
            <a:avLst/>
          </a:prstGeom>
          <a:noFill/>
          <a:ln w="9525">
            <a:noFill/>
            <a:miter lim="800000"/>
            <a:headEnd/>
            <a:tailEnd/>
          </a:ln>
        </p:spPr>
        <p:txBody>
          <a:bodyPr vert="horz" wrap="square" lIns="219456" tIns="109728" rIns="219456" bIns="10972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771416" y="29157966"/>
            <a:ext cx="10477500" cy="2136069"/>
          </a:xfrm>
          <a:prstGeom prst="rect">
            <a:avLst/>
          </a:prstGeom>
          <a:noFill/>
          <a:ln w="9525">
            <a:noFill/>
            <a:miter lim="800000"/>
            <a:headEnd/>
            <a:tailEnd/>
          </a:ln>
          <a:effectLst/>
        </p:spPr>
        <p:txBody>
          <a:bodyPr vert="horz" wrap="square" lIns="219456" tIns="109728" rIns="219456" bIns="109728" numCol="1" anchor="t" anchorCtr="0" compatLnSpc="1">
            <a:prstTxWarp prst="textNoShape">
              <a:avLst/>
            </a:prstTxWarp>
          </a:bodyPr>
          <a:lstStyle>
            <a:lvl1pPr>
              <a:defRPr sz="5195"/>
            </a:lvl1pPr>
          </a:lstStyle>
          <a:p>
            <a:pPr>
              <a:defRPr/>
            </a:pPr>
            <a:endParaRPr lang="en-US" dirty="0"/>
          </a:p>
        </p:txBody>
      </p:sp>
      <p:sp>
        <p:nvSpPr>
          <p:cNvPr id="1029" name="Rectangle 5"/>
          <p:cNvSpPr>
            <a:spLocks noGrp="1" noChangeArrowheads="1"/>
          </p:cNvSpPr>
          <p:nvPr>
            <p:ph type="ftr" sz="quarter" idx="3"/>
          </p:nvPr>
        </p:nvSpPr>
        <p:spPr bwMode="auto">
          <a:xfrm>
            <a:off x="17183587" y="29157966"/>
            <a:ext cx="15924830" cy="2136069"/>
          </a:xfrm>
          <a:prstGeom prst="rect">
            <a:avLst/>
          </a:prstGeom>
          <a:noFill/>
          <a:ln w="9525">
            <a:noFill/>
            <a:miter lim="800000"/>
            <a:headEnd/>
            <a:tailEnd/>
          </a:ln>
          <a:effectLst/>
        </p:spPr>
        <p:txBody>
          <a:bodyPr vert="horz" wrap="square" lIns="219456" tIns="109728" rIns="219456" bIns="109728" numCol="1" anchor="t" anchorCtr="0" compatLnSpc="1">
            <a:prstTxWarp prst="textNoShape">
              <a:avLst/>
            </a:prstTxWarp>
          </a:bodyPr>
          <a:lstStyle>
            <a:lvl1pPr algn="ctr">
              <a:defRPr sz="5195"/>
            </a:lvl1pPr>
          </a:lstStyle>
          <a:p>
            <a:pPr>
              <a:defRPr/>
            </a:pPr>
            <a:endParaRPr lang="en-US" dirty="0"/>
          </a:p>
        </p:txBody>
      </p:sp>
      <p:sp>
        <p:nvSpPr>
          <p:cNvPr id="1030" name="Rectangle 6"/>
          <p:cNvSpPr>
            <a:spLocks noGrp="1" noChangeArrowheads="1"/>
          </p:cNvSpPr>
          <p:nvPr>
            <p:ph type="sldNum" sz="quarter" idx="4"/>
          </p:nvPr>
        </p:nvSpPr>
        <p:spPr bwMode="auto">
          <a:xfrm>
            <a:off x="36043086" y="29157966"/>
            <a:ext cx="10477500" cy="2136069"/>
          </a:xfrm>
          <a:prstGeom prst="rect">
            <a:avLst/>
          </a:prstGeom>
          <a:noFill/>
          <a:ln w="9525">
            <a:noFill/>
            <a:miter lim="800000"/>
            <a:headEnd/>
            <a:tailEnd/>
          </a:ln>
          <a:effectLst/>
        </p:spPr>
        <p:txBody>
          <a:bodyPr vert="horz" wrap="square" lIns="219456" tIns="109728" rIns="219456" bIns="109728" numCol="1" anchor="t" anchorCtr="0" compatLnSpc="1">
            <a:prstTxWarp prst="textNoShape">
              <a:avLst/>
            </a:prstTxWarp>
          </a:bodyPr>
          <a:lstStyle>
            <a:lvl1pPr algn="r">
              <a:defRPr sz="5195"/>
            </a:lvl1pPr>
          </a:lstStyle>
          <a:p>
            <a:pPr>
              <a:defRPr/>
            </a:pPr>
            <a:fld id="{BB7ABE51-2F86-4A50-895E-A76FDBC05C5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51879" rtl="0" eaLnBrk="0" fontAlgn="base" hangingPunct="0">
        <a:spcBef>
          <a:spcPct val="0"/>
        </a:spcBef>
        <a:spcAft>
          <a:spcPct val="0"/>
        </a:spcAft>
        <a:defRPr sz="16195">
          <a:solidFill>
            <a:schemeClr val="tx2"/>
          </a:solidFill>
          <a:latin typeface="+mj-lt"/>
          <a:ea typeface="+mj-ea"/>
          <a:cs typeface="+mj-cs"/>
        </a:defRPr>
      </a:lvl1pPr>
      <a:lvl2pPr algn="ctr" defTabSz="3351879" rtl="0" eaLnBrk="0" fontAlgn="base" hangingPunct="0">
        <a:spcBef>
          <a:spcPct val="0"/>
        </a:spcBef>
        <a:spcAft>
          <a:spcPct val="0"/>
        </a:spcAft>
        <a:defRPr sz="16195">
          <a:solidFill>
            <a:schemeClr val="tx2"/>
          </a:solidFill>
          <a:latin typeface="Times New Roman" pitchFamily="18" charset="0"/>
        </a:defRPr>
      </a:lvl2pPr>
      <a:lvl3pPr algn="ctr" defTabSz="3351879" rtl="0" eaLnBrk="0" fontAlgn="base" hangingPunct="0">
        <a:spcBef>
          <a:spcPct val="0"/>
        </a:spcBef>
        <a:spcAft>
          <a:spcPct val="0"/>
        </a:spcAft>
        <a:defRPr sz="16195">
          <a:solidFill>
            <a:schemeClr val="tx2"/>
          </a:solidFill>
          <a:latin typeface="Times New Roman" pitchFamily="18" charset="0"/>
        </a:defRPr>
      </a:lvl3pPr>
      <a:lvl4pPr algn="ctr" defTabSz="3351879" rtl="0" eaLnBrk="0" fontAlgn="base" hangingPunct="0">
        <a:spcBef>
          <a:spcPct val="0"/>
        </a:spcBef>
        <a:spcAft>
          <a:spcPct val="0"/>
        </a:spcAft>
        <a:defRPr sz="16195">
          <a:solidFill>
            <a:schemeClr val="tx2"/>
          </a:solidFill>
          <a:latin typeface="Times New Roman" pitchFamily="18" charset="0"/>
        </a:defRPr>
      </a:lvl4pPr>
      <a:lvl5pPr algn="ctr" defTabSz="3351879" rtl="0" eaLnBrk="0" fontAlgn="base" hangingPunct="0">
        <a:spcBef>
          <a:spcPct val="0"/>
        </a:spcBef>
        <a:spcAft>
          <a:spcPct val="0"/>
        </a:spcAft>
        <a:defRPr sz="16195">
          <a:solidFill>
            <a:schemeClr val="tx2"/>
          </a:solidFill>
          <a:latin typeface="Times New Roman" pitchFamily="18" charset="0"/>
        </a:defRPr>
      </a:lvl5pPr>
      <a:lvl6pPr marL="698510" algn="ctr" defTabSz="3351879" rtl="0" eaLnBrk="0" fontAlgn="base" hangingPunct="0">
        <a:spcBef>
          <a:spcPct val="0"/>
        </a:spcBef>
        <a:spcAft>
          <a:spcPct val="0"/>
        </a:spcAft>
        <a:defRPr sz="16195">
          <a:solidFill>
            <a:schemeClr val="tx2"/>
          </a:solidFill>
          <a:latin typeface="Times New Roman" pitchFamily="18" charset="0"/>
        </a:defRPr>
      </a:lvl6pPr>
      <a:lvl7pPr marL="1397020" algn="ctr" defTabSz="3351879" rtl="0" eaLnBrk="0" fontAlgn="base" hangingPunct="0">
        <a:spcBef>
          <a:spcPct val="0"/>
        </a:spcBef>
        <a:spcAft>
          <a:spcPct val="0"/>
        </a:spcAft>
        <a:defRPr sz="16195">
          <a:solidFill>
            <a:schemeClr val="tx2"/>
          </a:solidFill>
          <a:latin typeface="Times New Roman" pitchFamily="18" charset="0"/>
        </a:defRPr>
      </a:lvl7pPr>
      <a:lvl8pPr marL="2095530" algn="ctr" defTabSz="3351879" rtl="0" eaLnBrk="0" fontAlgn="base" hangingPunct="0">
        <a:spcBef>
          <a:spcPct val="0"/>
        </a:spcBef>
        <a:spcAft>
          <a:spcPct val="0"/>
        </a:spcAft>
        <a:defRPr sz="16195">
          <a:solidFill>
            <a:schemeClr val="tx2"/>
          </a:solidFill>
          <a:latin typeface="Times New Roman" pitchFamily="18" charset="0"/>
        </a:defRPr>
      </a:lvl8pPr>
      <a:lvl9pPr marL="2794041" algn="ctr" defTabSz="3351879" rtl="0" eaLnBrk="0" fontAlgn="base" hangingPunct="0">
        <a:spcBef>
          <a:spcPct val="0"/>
        </a:spcBef>
        <a:spcAft>
          <a:spcPct val="0"/>
        </a:spcAft>
        <a:defRPr sz="16195">
          <a:solidFill>
            <a:schemeClr val="tx2"/>
          </a:solidFill>
          <a:latin typeface="Times New Roman" pitchFamily="18" charset="0"/>
        </a:defRPr>
      </a:lvl9pPr>
    </p:titleStyle>
    <p:bodyStyle>
      <a:lvl1pPr marL="1256348" indent="-1256348" algn="l" defTabSz="3351879" rtl="0" eaLnBrk="0" fontAlgn="base" hangingPunct="0">
        <a:spcBef>
          <a:spcPct val="20000"/>
        </a:spcBef>
        <a:spcAft>
          <a:spcPct val="0"/>
        </a:spcAft>
        <a:buChar char="•"/>
        <a:defRPr sz="11764">
          <a:solidFill>
            <a:schemeClr val="tx1"/>
          </a:solidFill>
          <a:latin typeface="+mn-lt"/>
          <a:ea typeface="+mn-ea"/>
          <a:cs typeface="+mn-cs"/>
        </a:defRPr>
      </a:lvl1pPr>
      <a:lvl2pPr marL="2723705" indent="-1047765" algn="l" defTabSz="3351879" rtl="0" eaLnBrk="0" fontAlgn="base" hangingPunct="0">
        <a:spcBef>
          <a:spcPct val="20000"/>
        </a:spcBef>
        <a:spcAft>
          <a:spcPct val="0"/>
        </a:spcAft>
        <a:buChar char="–"/>
        <a:defRPr sz="10236">
          <a:solidFill>
            <a:schemeClr val="tx1"/>
          </a:solidFill>
          <a:latin typeface="+mn-lt"/>
        </a:defRPr>
      </a:lvl2pPr>
      <a:lvl3pPr marL="4191061" indent="-839182" algn="l" defTabSz="3351879" rtl="0" eaLnBrk="0" fontAlgn="base" hangingPunct="0">
        <a:spcBef>
          <a:spcPct val="20000"/>
        </a:spcBef>
        <a:spcAft>
          <a:spcPct val="0"/>
        </a:spcAft>
        <a:buChar char="•"/>
        <a:defRPr sz="8861">
          <a:solidFill>
            <a:schemeClr val="tx1"/>
          </a:solidFill>
          <a:latin typeface="+mn-lt"/>
        </a:defRPr>
      </a:lvl3pPr>
      <a:lvl4pPr marL="5867001" indent="-836758" algn="l" defTabSz="3351879" rtl="0" eaLnBrk="0" fontAlgn="base" hangingPunct="0">
        <a:spcBef>
          <a:spcPct val="20000"/>
        </a:spcBef>
        <a:spcAft>
          <a:spcPct val="0"/>
        </a:spcAft>
        <a:buChar char="–"/>
        <a:defRPr sz="7333">
          <a:solidFill>
            <a:schemeClr val="tx1"/>
          </a:solidFill>
          <a:latin typeface="+mn-lt"/>
        </a:defRPr>
      </a:lvl4pPr>
      <a:lvl5pPr marL="7542940" indent="-836758" algn="l" defTabSz="3351879" rtl="0" eaLnBrk="0" fontAlgn="base" hangingPunct="0">
        <a:spcBef>
          <a:spcPct val="20000"/>
        </a:spcBef>
        <a:spcAft>
          <a:spcPct val="0"/>
        </a:spcAft>
        <a:buChar char="»"/>
        <a:defRPr sz="7333">
          <a:solidFill>
            <a:schemeClr val="tx1"/>
          </a:solidFill>
          <a:latin typeface="+mn-lt"/>
        </a:defRPr>
      </a:lvl5pPr>
      <a:lvl6pPr marL="8241450" indent="-836758" algn="l" defTabSz="3351879" rtl="0" eaLnBrk="0" fontAlgn="base" hangingPunct="0">
        <a:spcBef>
          <a:spcPct val="20000"/>
        </a:spcBef>
        <a:spcAft>
          <a:spcPct val="0"/>
        </a:spcAft>
        <a:buChar char="»"/>
        <a:defRPr sz="7333">
          <a:solidFill>
            <a:schemeClr val="tx1"/>
          </a:solidFill>
          <a:latin typeface="+mn-lt"/>
        </a:defRPr>
      </a:lvl6pPr>
      <a:lvl7pPr marL="8939960" indent="-836758" algn="l" defTabSz="3351879" rtl="0" eaLnBrk="0" fontAlgn="base" hangingPunct="0">
        <a:spcBef>
          <a:spcPct val="20000"/>
        </a:spcBef>
        <a:spcAft>
          <a:spcPct val="0"/>
        </a:spcAft>
        <a:buChar char="»"/>
        <a:defRPr sz="7333">
          <a:solidFill>
            <a:schemeClr val="tx1"/>
          </a:solidFill>
          <a:latin typeface="+mn-lt"/>
        </a:defRPr>
      </a:lvl7pPr>
      <a:lvl8pPr marL="9638470" indent="-836758" algn="l" defTabSz="3351879" rtl="0" eaLnBrk="0" fontAlgn="base" hangingPunct="0">
        <a:spcBef>
          <a:spcPct val="20000"/>
        </a:spcBef>
        <a:spcAft>
          <a:spcPct val="0"/>
        </a:spcAft>
        <a:buChar char="»"/>
        <a:defRPr sz="7333">
          <a:solidFill>
            <a:schemeClr val="tx1"/>
          </a:solidFill>
          <a:latin typeface="+mn-lt"/>
        </a:defRPr>
      </a:lvl8pPr>
      <a:lvl9pPr marL="10336980" indent="-836758" algn="l" defTabSz="3351879" rtl="0" eaLnBrk="0" fontAlgn="base" hangingPunct="0">
        <a:spcBef>
          <a:spcPct val="20000"/>
        </a:spcBef>
        <a:spcAft>
          <a:spcPct val="0"/>
        </a:spcAft>
        <a:buChar char="»"/>
        <a:defRPr sz="7333">
          <a:solidFill>
            <a:schemeClr val="tx1"/>
          </a:solidFill>
          <a:latin typeface="+mn-lt"/>
        </a:defRPr>
      </a:lvl9pPr>
    </p:bodyStyle>
    <p:otherStyle>
      <a:defPPr>
        <a:defRPr lang="en-US"/>
      </a:defPPr>
      <a:lvl1pPr marL="0" algn="l" defTabSz="1397020" rtl="0" eaLnBrk="1" latinLnBrk="0" hangingPunct="1">
        <a:defRPr sz="2750" kern="1200">
          <a:solidFill>
            <a:schemeClr val="tx1"/>
          </a:solidFill>
          <a:latin typeface="+mn-lt"/>
          <a:ea typeface="+mn-ea"/>
          <a:cs typeface="+mn-cs"/>
        </a:defRPr>
      </a:lvl1pPr>
      <a:lvl2pPr marL="698510" algn="l" defTabSz="1397020" rtl="0" eaLnBrk="1" latinLnBrk="0" hangingPunct="1">
        <a:defRPr sz="2750" kern="1200">
          <a:solidFill>
            <a:schemeClr val="tx1"/>
          </a:solidFill>
          <a:latin typeface="+mn-lt"/>
          <a:ea typeface="+mn-ea"/>
          <a:cs typeface="+mn-cs"/>
        </a:defRPr>
      </a:lvl2pPr>
      <a:lvl3pPr marL="1397020" algn="l" defTabSz="1397020" rtl="0" eaLnBrk="1" latinLnBrk="0" hangingPunct="1">
        <a:defRPr sz="2750" kern="1200">
          <a:solidFill>
            <a:schemeClr val="tx1"/>
          </a:solidFill>
          <a:latin typeface="+mn-lt"/>
          <a:ea typeface="+mn-ea"/>
          <a:cs typeface="+mn-cs"/>
        </a:defRPr>
      </a:lvl3pPr>
      <a:lvl4pPr marL="2095530" algn="l" defTabSz="1397020" rtl="0" eaLnBrk="1" latinLnBrk="0" hangingPunct="1">
        <a:defRPr sz="2750" kern="1200">
          <a:solidFill>
            <a:schemeClr val="tx1"/>
          </a:solidFill>
          <a:latin typeface="+mn-lt"/>
          <a:ea typeface="+mn-ea"/>
          <a:cs typeface="+mn-cs"/>
        </a:defRPr>
      </a:lvl4pPr>
      <a:lvl5pPr marL="2794041" algn="l" defTabSz="1397020" rtl="0" eaLnBrk="1" latinLnBrk="0" hangingPunct="1">
        <a:defRPr sz="2750" kern="1200">
          <a:solidFill>
            <a:schemeClr val="tx1"/>
          </a:solidFill>
          <a:latin typeface="+mn-lt"/>
          <a:ea typeface="+mn-ea"/>
          <a:cs typeface="+mn-cs"/>
        </a:defRPr>
      </a:lvl5pPr>
      <a:lvl6pPr marL="3492551" algn="l" defTabSz="1397020" rtl="0" eaLnBrk="1" latinLnBrk="0" hangingPunct="1">
        <a:defRPr sz="2750" kern="1200">
          <a:solidFill>
            <a:schemeClr val="tx1"/>
          </a:solidFill>
          <a:latin typeface="+mn-lt"/>
          <a:ea typeface="+mn-ea"/>
          <a:cs typeface="+mn-cs"/>
        </a:defRPr>
      </a:lvl6pPr>
      <a:lvl7pPr marL="4191061" algn="l" defTabSz="1397020" rtl="0" eaLnBrk="1" latinLnBrk="0" hangingPunct="1">
        <a:defRPr sz="2750" kern="1200">
          <a:solidFill>
            <a:schemeClr val="tx1"/>
          </a:solidFill>
          <a:latin typeface="+mn-lt"/>
          <a:ea typeface="+mn-ea"/>
          <a:cs typeface="+mn-cs"/>
        </a:defRPr>
      </a:lvl7pPr>
      <a:lvl8pPr marL="4889571" algn="l" defTabSz="1397020" rtl="0" eaLnBrk="1" latinLnBrk="0" hangingPunct="1">
        <a:defRPr sz="2750" kern="1200">
          <a:solidFill>
            <a:schemeClr val="tx1"/>
          </a:solidFill>
          <a:latin typeface="+mn-lt"/>
          <a:ea typeface="+mn-ea"/>
          <a:cs typeface="+mn-cs"/>
        </a:defRPr>
      </a:lvl8pPr>
      <a:lvl9pPr marL="5588081" algn="l" defTabSz="1397020" rtl="0" eaLnBrk="1" latinLnBrk="0" hangingPunct="1">
        <a:defRPr sz="27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255B"/>
        </a:solidFill>
        <a:effectLst/>
      </p:bgPr>
    </p:bg>
    <p:spTree>
      <p:nvGrpSpPr>
        <p:cNvPr id="1" name=""/>
        <p:cNvGrpSpPr/>
        <p:nvPr/>
      </p:nvGrpSpPr>
      <p:grpSpPr>
        <a:xfrm>
          <a:off x="0" y="0"/>
          <a:ext cx="0" cy="0"/>
          <a:chOff x="0" y="0"/>
          <a:chExt cx="0" cy="0"/>
        </a:xfrm>
      </p:grpSpPr>
      <p:sp>
        <p:nvSpPr>
          <p:cNvPr id="8" name="Rectangle 7"/>
          <p:cNvSpPr/>
          <p:nvPr/>
        </p:nvSpPr>
        <p:spPr bwMode="auto">
          <a:xfrm>
            <a:off x="13921496" y="5203540"/>
            <a:ext cx="10972800" cy="896112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7" name="Rectangle 6"/>
          <p:cNvSpPr/>
          <p:nvPr/>
        </p:nvSpPr>
        <p:spPr bwMode="auto">
          <a:xfrm>
            <a:off x="13916701" y="14709150"/>
            <a:ext cx="22585680" cy="168249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3" name="Text Box 2"/>
          <p:cNvSpPr txBox="1">
            <a:spLocks noChangeArrowheads="1"/>
          </p:cNvSpPr>
          <p:nvPr/>
        </p:nvSpPr>
        <p:spPr bwMode="auto">
          <a:xfrm>
            <a:off x="456119" y="351472"/>
            <a:ext cx="49377600" cy="4389120"/>
          </a:xfrm>
          <a:prstGeom prst="rect">
            <a:avLst/>
          </a:prstGeom>
          <a:solidFill>
            <a:schemeClr val="bg1"/>
          </a:solidFill>
          <a:ln w="12700">
            <a:solidFill>
              <a:schemeClr val="tx1"/>
            </a:solidFill>
            <a:miter lim="800000"/>
            <a:headEnd/>
            <a:tailEnd/>
          </a:ln>
          <a:effectLst/>
        </p:spPr>
        <p:txBody>
          <a:bodyPr lIns="5588000" tIns="698500" rIns="5588000" bIns="1047750"/>
          <a:lstStyle/>
          <a:p>
            <a:pPr algn="ctr">
              <a:defRPr/>
            </a:pPr>
            <a:r>
              <a:rPr lang="en-US" sz="1833" dirty="0">
                <a:solidFill>
                  <a:schemeClr val="bg1"/>
                </a:solidFill>
                <a:effectLst>
                  <a:outerShdw blurRad="38100" dist="38100" dir="2700000" algn="tl">
                    <a:srgbClr val="000000"/>
                  </a:outerShdw>
                </a:effectLst>
                <a:latin typeface="Tahoma" charset="0"/>
              </a:rPr>
              <a:t> </a:t>
            </a:r>
          </a:p>
          <a:p>
            <a:pPr algn="ctr">
              <a:defRPr/>
            </a:pPr>
            <a:endParaRPr lang="en-US" sz="3056" baseline="30000" dirty="0">
              <a:solidFill>
                <a:schemeClr val="bg1"/>
              </a:solidFill>
              <a:effectLst>
                <a:outerShdw blurRad="38100" dist="38100" dir="2700000" algn="tl">
                  <a:srgbClr val="000000"/>
                </a:outerShdw>
              </a:effectLst>
              <a:latin typeface="Tahoma" charset="0"/>
              <a:cs typeface="Times New Roman" pitchFamily="18" charset="0"/>
            </a:endParaRPr>
          </a:p>
        </p:txBody>
      </p:sp>
      <p:sp>
        <p:nvSpPr>
          <p:cNvPr id="2052" name="Text Box 50"/>
          <p:cNvSpPr txBox="1">
            <a:spLocks noChangeArrowheads="1"/>
          </p:cNvSpPr>
          <p:nvPr/>
        </p:nvSpPr>
        <p:spPr bwMode="auto">
          <a:xfrm rot="-5400000">
            <a:off x="13711599" y="15646687"/>
            <a:ext cx="419795" cy="771260"/>
          </a:xfrm>
          <a:prstGeom prst="rect">
            <a:avLst/>
          </a:prstGeom>
          <a:noFill/>
          <a:ln w="9525">
            <a:noFill/>
            <a:miter lim="800000"/>
            <a:headEnd/>
            <a:tailEnd/>
          </a:ln>
        </p:spPr>
        <p:txBody>
          <a:bodyPr vert="eaVert" tIns="139700" bIns="139700">
            <a:spAutoFit/>
          </a:bodyPr>
          <a:lstStyle/>
          <a:p>
            <a:pPr algn="r">
              <a:spcBef>
                <a:spcPct val="50000"/>
              </a:spcBef>
            </a:pPr>
            <a:endParaRPr lang="en-US" sz="1528" b="1" dirty="0">
              <a:latin typeface="Tahoma" pitchFamily="34" charset="0"/>
            </a:endParaRPr>
          </a:p>
        </p:txBody>
      </p:sp>
      <p:sp>
        <p:nvSpPr>
          <p:cNvPr id="2062" name="TextBox 28"/>
          <p:cNvSpPr txBox="1">
            <a:spLocks noChangeArrowheads="1"/>
          </p:cNvSpPr>
          <p:nvPr/>
        </p:nvSpPr>
        <p:spPr bwMode="auto">
          <a:xfrm>
            <a:off x="203263" y="362010"/>
            <a:ext cx="49377600" cy="3618811"/>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defRPr/>
            </a:pPr>
            <a:r>
              <a:rPr lang="en-US" sz="7333" b="1" dirty="0">
                <a:solidFill>
                  <a:srgbClr val="7A0000"/>
                </a:solidFill>
              </a:rPr>
              <a:t>Patient Toolkit for Transition of Care of Active Duty Patients with Inflammatory Bowel Disease</a:t>
            </a:r>
          </a:p>
          <a:p>
            <a:pPr algn="ctr">
              <a:defRPr/>
            </a:pPr>
            <a:r>
              <a:rPr lang="en-US" sz="7333" b="1" dirty="0">
                <a:solidFill>
                  <a:srgbClr val="7A0000"/>
                </a:solidFill>
              </a:rPr>
              <a:t>To the Veterans Administration Healthcare System</a:t>
            </a:r>
          </a:p>
          <a:p>
            <a:pPr algn="ctr">
              <a:defRPr/>
            </a:pPr>
            <a:endParaRPr lang="en-US" sz="8250" dirty="0"/>
          </a:p>
        </p:txBody>
      </p:sp>
      <p:sp>
        <p:nvSpPr>
          <p:cNvPr id="2063" name="TextBox 29"/>
          <p:cNvSpPr txBox="1">
            <a:spLocks noChangeArrowheads="1"/>
          </p:cNvSpPr>
          <p:nvPr/>
        </p:nvSpPr>
        <p:spPr bwMode="auto">
          <a:xfrm>
            <a:off x="456119" y="2724397"/>
            <a:ext cx="49377600" cy="1754326"/>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defRPr/>
            </a:pPr>
            <a:r>
              <a:rPr lang="en-US" sz="6000" dirty="0">
                <a:solidFill>
                  <a:srgbClr val="7A0000"/>
                </a:solidFill>
              </a:rPr>
              <a:t>Anish Patel, DO</a:t>
            </a:r>
            <a:r>
              <a:rPr lang="en-US" sz="6000" baseline="30000" dirty="0">
                <a:solidFill>
                  <a:srgbClr val="7A0000"/>
                </a:solidFill>
              </a:rPr>
              <a:t>1</a:t>
            </a:r>
            <a:r>
              <a:rPr lang="en-US" sz="6000" dirty="0">
                <a:solidFill>
                  <a:srgbClr val="7A0000"/>
                </a:solidFill>
              </a:rPr>
              <a:t>, Laurie Keefer, MD</a:t>
            </a:r>
            <a:r>
              <a:rPr lang="en-US" sz="6000" baseline="30000" dirty="0">
                <a:solidFill>
                  <a:srgbClr val="7A0000"/>
                </a:solidFill>
              </a:rPr>
              <a:t>2</a:t>
            </a:r>
            <a:endParaRPr lang="en-US" sz="6000" dirty="0">
              <a:solidFill>
                <a:srgbClr val="7A0000"/>
              </a:solidFill>
            </a:endParaRPr>
          </a:p>
          <a:p>
            <a:pPr algn="ctr">
              <a:defRPr/>
            </a:pPr>
            <a:r>
              <a:rPr lang="en-US" sz="4800" baseline="30000" dirty="0">
                <a:solidFill>
                  <a:srgbClr val="7A0000"/>
                </a:solidFill>
              </a:rPr>
              <a:t>1</a:t>
            </a:r>
            <a:r>
              <a:rPr lang="en-US" sz="4800" dirty="0">
                <a:solidFill>
                  <a:srgbClr val="7A0000"/>
                </a:solidFill>
              </a:rPr>
              <a:t>Brooke Army Medical Center, Fort Sam Houston, TX; </a:t>
            </a:r>
            <a:r>
              <a:rPr lang="en-US" sz="4800" baseline="30000" dirty="0">
                <a:solidFill>
                  <a:srgbClr val="7A0000"/>
                </a:solidFill>
              </a:rPr>
              <a:t>2</a:t>
            </a:r>
            <a:r>
              <a:rPr lang="en-US" sz="4800" dirty="0">
                <a:solidFill>
                  <a:srgbClr val="7A0000"/>
                </a:solidFill>
              </a:rPr>
              <a:t>Mount Sinai Hospital, New York, NY</a:t>
            </a:r>
          </a:p>
        </p:txBody>
      </p:sp>
      <p:sp>
        <p:nvSpPr>
          <p:cNvPr id="2119" name="Text Box 27"/>
          <p:cNvSpPr txBox="1">
            <a:spLocks noChangeArrowheads="1"/>
          </p:cNvSpPr>
          <p:nvPr/>
        </p:nvSpPr>
        <p:spPr bwMode="auto">
          <a:xfrm>
            <a:off x="578617" y="5264930"/>
            <a:ext cx="12801600" cy="8961120"/>
          </a:xfrm>
          <a:prstGeom prst="rect">
            <a:avLst/>
          </a:prstGeom>
          <a:solidFill>
            <a:schemeClr val="bg1"/>
          </a:solidFill>
          <a:ln w="127000">
            <a:solidFill>
              <a:schemeClr val="bg1"/>
            </a:solidFill>
            <a:miter lim="800000"/>
            <a:headEnd/>
            <a:tailEnd/>
          </a:ln>
        </p:spPr>
        <p:txBody>
          <a:bodyPr lIns="182880" tIns="139700" rIns="182880" bIns="139700" anchor="ctr" anchorCtr="1">
            <a:noAutofit/>
          </a:bodyPr>
          <a:lstStyle/>
          <a:p>
            <a:pPr>
              <a:tabLst>
                <a:tab pos="271643" algn="l"/>
              </a:tabLst>
            </a:pPr>
            <a:r>
              <a:rPr lang="en-US" sz="6000" b="1" i="1" dirty="0">
                <a:solidFill>
                  <a:srgbClr val="7A0000"/>
                </a:solidFill>
              </a:rPr>
              <a:t> BACKGROUND</a:t>
            </a:r>
            <a:endParaRPr lang="en-US" sz="3056" dirty="0"/>
          </a:p>
          <a:p>
            <a:pPr marL="457200" indent="-457200">
              <a:spcBef>
                <a:spcPts val="1200"/>
              </a:spcBef>
              <a:buFont typeface="Wingdings" panose="05000000000000000000" pitchFamily="2" charset="2"/>
              <a:buChar char="Ø"/>
              <a:tabLst>
                <a:tab pos="271643" algn="l"/>
              </a:tabLst>
            </a:pPr>
            <a:r>
              <a:rPr lang="en-US" sz="3200" dirty="0"/>
              <a:t>Transition from active duty service to the VA with a chronic disease such as IBD is a time of increased vulnerability and risk for loss of continuity of care</a:t>
            </a:r>
          </a:p>
          <a:p>
            <a:pPr marL="457200" indent="-457200">
              <a:spcBef>
                <a:spcPts val="1200"/>
              </a:spcBef>
              <a:buFont typeface="Wingdings" panose="05000000000000000000" pitchFamily="2" charset="2"/>
              <a:buChar char="Ø"/>
              <a:tabLst>
                <a:tab pos="271643" algn="l"/>
              </a:tabLst>
            </a:pPr>
            <a:r>
              <a:rPr lang="en-US" sz="3200" dirty="0"/>
              <a:t>Due to short duration of time to separation, IBD patients transfer with limited self-management skills but with medical needs met from the MTF</a:t>
            </a:r>
          </a:p>
          <a:p>
            <a:pPr marL="457200" indent="-457200">
              <a:spcBef>
                <a:spcPts val="1200"/>
              </a:spcBef>
              <a:buFont typeface="Wingdings" panose="05000000000000000000" pitchFamily="2" charset="2"/>
              <a:buChar char="Ø"/>
              <a:tabLst>
                <a:tab pos="271643" algn="l"/>
              </a:tabLst>
            </a:pPr>
            <a:r>
              <a:rPr lang="en-US" sz="3200" dirty="0"/>
              <a:t>Patients transferred without adequate readiness have poor adherence to medication and care regimens, and lack fundamental disease related knowledge</a:t>
            </a:r>
          </a:p>
          <a:p>
            <a:pPr marL="457200" indent="-457200">
              <a:spcBef>
                <a:spcPts val="1200"/>
              </a:spcBef>
              <a:buFont typeface="Wingdings" panose="05000000000000000000" pitchFamily="2" charset="2"/>
              <a:buChar char="Ø"/>
              <a:tabLst>
                <a:tab pos="271643" algn="l"/>
              </a:tabLst>
            </a:pPr>
            <a:r>
              <a:rPr lang="en-US" sz="3200" dirty="0"/>
              <a:t>The DoD has established the Transition Assistance Program (TAP) to assist military members to civilian life, but lacks preparedness skills to navigate/understand medical care </a:t>
            </a:r>
          </a:p>
          <a:p>
            <a:pPr marL="457200" indent="-457200">
              <a:spcBef>
                <a:spcPts val="1200"/>
              </a:spcBef>
              <a:buFont typeface="Wingdings" panose="05000000000000000000" pitchFamily="2" charset="2"/>
              <a:buChar char="Ø"/>
              <a:tabLst>
                <a:tab pos="271643" algn="l"/>
              </a:tabLst>
            </a:pPr>
            <a:r>
              <a:rPr lang="en-US" sz="3200" dirty="0"/>
              <a:t>No data available for effective interventions to improve readiness in IBD patients (or other chronic disease state) in the transition from active duty to VA care</a:t>
            </a:r>
          </a:p>
        </p:txBody>
      </p:sp>
      <p:sp>
        <p:nvSpPr>
          <p:cNvPr id="2117" name="Text Box 27"/>
          <p:cNvSpPr txBox="1">
            <a:spLocks noChangeArrowheads="1"/>
          </p:cNvSpPr>
          <p:nvPr/>
        </p:nvSpPr>
        <p:spPr bwMode="auto">
          <a:xfrm>
            <a:off x="25461573" y="5231685"/>
            <a:ext cx="10972800" cy="8961120"/>
          </a:xfrm>
          <a:prstGeom prst="rect">
            <a:avLst/>
          </a:prstGeom>
          <a:solidFill>
            <a:schemeClr val="bg1"/>
          </a:solidFill>
          <a:ln w="28575">
            <a:solidFill>
              <a:srgbClr val="800000"/>
            </a:solidFill>
            <a:miter lim="800000"/>
            <a:headEnd/>
            <a:tailEnd/>
          </a:ln>
        </p:spPr>
        <p:txBody>
          <a:bodyPr wrap="square" lIns="274320" tIns="139700" rIns="274320" bIns="139700" anchor="t" anchorCtr="0">
            <a:spAutoFit/>
          </a:bodyPr>
          <a:lstStyle/>
          <a:p>
            <a:r>
              <a:rPr lang="en-US" sz="6000" b="1" i="1" dirty="0">
                <a:solidFill>
                  <a:srgbClr val="7A0000"/>
                </a:solidFill>
              </a:rPr>
              <a:t> RESULTS</a:t>
            </a:r>
            <a:endParaRPr lang="en-US" sz="6000" dirty="0"/>
          </a:p>
          <a:p>
            <a:endParaRPr lang="en-US" sz="3056" dirty="0"/>
          </a:p>
          <a:p>
            <a:pPr marL="676275" indent="-636588">
              <a:spcBef>
                <a:spcPts val="1200"/>
              </a:spcBef>
              <a:buFont typeface="Wingdings" panose="05000000000000000000" pitchFamily="2" charset="2"/>
              <a:buChar char="Ø"/>
            </a:pPr>
            <a:r>
              <a:rPr lang="en-US" b="1" dirty="0"/>
              <a:t>Majority of patients were male (74%) with avg. age of diagnosis of 24y/o</a:t>
            </a:r>
          </a:p>
          <a:p>
            <a:pPr marL="676275" indent="-636588">
              <a:spcBef>
                <a:spcPts val="1200"/>
              </a:spcBef>
              <a:buFont typeface="Wingdings" panose="05000000000000000000" pitchFamily="2" charset="2"/>
              <a:buChar char="Ø"/>
            </a:pPr>
            <a:r>
              <a:rPr lang="en-US" b="1" dirty="0"/>
              <a:t>Majority had UC (58%) and all patients in deep remission until discharge</a:t>
            </a:r>
          </a:p>
          <a:p>
            <a:pPr marL="676275" indent="-636588">
              <a:spcBef>
                <a:spcPts val="1200"/>
              </a:spcBef>
              <a:buFont typeface="Wingdings" panose="05000000000000000000" pitchFamily="2" charset="2"/>
              <a:buChar char="Ø"/>
            </a:pPr>
            <a:r>
              <a:rPr lang="en-US" b="1" dirty="0"/>
              <a:t>All patients (100%) were on biologic therapy</a:t>
            </a:r>
          </a:p>
          <a:p>
            <a:pPr marL="676275" indent="-636588">
              <a:spcBef>
                <a:spcPts val="1200"/>
              </a:spcBef>
              <a:buFont typeface="Wingdings" panose="05000000000000000000" pitchFamily="2" charset="2"/>
              <a:buChar char="Ø"/>
            </a:pPr>
            <a:r>
              <a:rPr lang="en-US" b="1" dirty="0"/>
              <a:t>Approximately 60% flared while waiting for VA GI appointment</a:t>
            </a:r>
          </a:p>
          <a:p>
            <a:pPr marL="676275" indent="-636588">
              <a:spcBef>
                <a:spcPts val="1200"/>
              </a:spcBef>
              <a:buFont typeface="Wingdings" panose="05000000000000000000" pitchFamily="2" charset="2"/>
              <a:buChar char="Ø"/>
            </a:pPr>
            <a:r>
              <a:rPr lang="en-US" b="1" dirty="0"/>
              <a:t>Approximately 64% of patients had switch in therapy upon VA visit</a:t>
            </a:r>
          </a:p>
          <a:p>
            <a:pPr>
              <a:spcBef>
                <a:spcPts val="1200"/>
              </a:spcBef>
            </a:pPr>
            <a:endParaRPr lang="en-US" sz="3056" dirty="0"/>
          </a:p>
        </p:txBody>
      </p:sp>
      <p:sp>
        <p:nvSpPr>
          <p:cNvPr id="2115" name="Text Box 27"/>
          <p:cNvSpPr txBox="1">
            <a:spLocks noChangeArrowheads="1"/>
          </p:cNvSpPr>
          <p:nvPr/>
        </p:nvSpPr>
        <p:spPr bwMode="auto">
          <a:xfrm>
            <a:off x="37001651" y="5203540"/>
            <a:ext cx="12801600" cy="8961120"/>
          </a:xfrm>
          <a:prstGeom prst="rect">
            <a:avLst/>
          </a:prstGeom>
          <a:solidFill>
            <a:schemeClr val="bg1"/>
          </a:solidFill>
          <a:ln w="28575">
            <a:solidFill>
              <a:schemeClr val="bg1"/>
            </a:solidFill>
            <a:miter lim="800000"/>
            <a:headEnd/>
            <a:tailEnd/>
          </a:ln>
        </p:spPr>
        <p:txBody>
          <a:bodyPr lIns="182880" tIns="139700" rIns="274320" bIns="139700" anchor="t" anchorCtr="0">
            <a:spAutoFit/>
          </a:bodyPr>
          <a:lstStyle/>
          <a:p>
            <a:pPr eaLnBrk="1" hangingPunct="1"/>
            <a:r>
              <a:rPr lang="en-US" sz="6000" b="1" i="1" dirty="0">
                <a:solidFill>
                  <a:srgbClr val="7A0000"/>
                </a:solidFill>
              </a:rPr>
              <a:t> SUMMARY</a:t>
            </a:r>
          </a:p>
          <a:p>
            <a:pPr eaLnBrk="1" hangingPunct="1"/>
            <a:endParaRPr lang="en-US" sz="3056" dirty="0"/>
          </a:p>
          <a:p>
            <a:pPr marL="636588" indent="-477838" eaLnBrk="1" hangingPunct="1">
              <a:buFont typeface="Wingdings" panose="05000000000000000000" pitchFamily="2" charset="2"/>
              <a:buChar char="Ø"/>
            </a:pPr>
            <a:r>
              <a:rPr lang="en-US" sz="3056" dirty="0"/>
              <a:t>The addition of educational and behavioral interventions to the TAP program significantly improved transition readiness</a:t>
            </a:r>
          </a:p>
          <a:p>
            <a:pPr marL="636588" indent="-477838" eaLnBrk="1" hangingPunct="1">
              <a:buFont typeface="Wingdings" panose="05000000000000000000" pitchFamily="2" charset="2"/>
              <a:buChar char="Ø"/>
            </a:pPr>
            <a:endParaRPr lang="en-US" sz="3056" dirty="0"/>
          </a:p>
          <a:p>
            <a:pPr marL="636588" indent="-477838" eaLnBrk="1" hangingPunct="1">
              <a:buFont typeface="Wingdings" panose="05000000000000000000" pitchFamily="2" charset="2"/>
              <a:buChar char="Ø"/>
            </a:pPr>
            <a:r>
              <a:rPr lang="en-US" sz="3056" dirty="0"/>
              <a:t>The ability to maintain readiness was maintained post-discharge from active duty service </a:t>
            </a:r>
          </a:p>
          <a:p>
            <a:pPr marL="636588" indent="-477838" eaLnBrk="1" hangingPunct="1">
              <a:buFont typeface="Wingdings" panose="05000000000000000000" pitchFamily="2" charset="2"/>
              <a:buChar char="Ø"/>
            </a:pPr>
            <a:endParaRPr lang="en-US" sz="3056" dirty="0"/>
          </a:p>
          <a:p>
            <a:pPr marL="636588" indent="-477838" eaLnBrk="1" hangingPunct="1">
              <a:buFont typeface="Wingdings" panose="05000000000000000000" pitchFamily="2" charset="2"/>
              <a:buChar char="Ø"/>
            </a:pPr>
            <a:r>
              <a:rPr lang="en-US" sz="3056" dirty="0"/>
              <a:t>Educational and behavioral interventions helped limit anxiety and depression during transition process</a:t>
            </a:r>
          </a:p>
          <a:p>
            <a:pPr marL="636588" indent="-477838" eaLnBrk="1" hangingPunct="1">
              <a:buFont typeface="Wingdings" panose="05000000000000000000" pitchFamily="2" charset="2"/>
              <a:buChar char="Ø"/>
            </a:pPr>
            <a:endParaRPr lang="en-US" sz="3056" dirty="0"/>
          </a:p>
          <a:p>
            <a:pPr marL="636588" indent="-477838" eaLnBrk="1" hangingPunct="1">
              <a:buFont typeface="Wingdings" panose="05000000000000000000" pitchFamily="2" charset="2"/>
              <a:buChar char="Ø"/>
            </a:pPr>
            <a:r>
              <a:rPr lang="en-US" sz="3056" dirty="0"/>
              <a:t>VA wait times continue to remain an issue causing significant complications in clinic care for IBD</a:t>
            </a:r>
          </a:p>
          <a:p>
            <a:pPr marL="636588" indent="-477838" eaLnBrk="1" hangingPunct="1">
              <a:buFont typeface="Wingdings" panose="05000000000000000000" pitchFamily="2" charset="2"/>
              <a:buChar char="Ø"/>
            </a:pPr>
            <a:endParaRPr lang="en-US" sz="3056" dirty="0"/>
          </a:p>
          <a:p>
            <a:pPr marL="636588" indent="-477838" eaLnBrk="1" hangingPunct="1">
              <a:buFont typeface="Wingdings" panose="05000000000000000000" pitchFamily="2" charset="2"/>
              <a:buChar char="Ø"/>
            </a:pPr>
            <a:r>
              <a:rPr lang="en-US" sz="3056" dirty="0"/>
              <a:t>Providing individualized transition readiness interventions can play a major role in preparing active duty soldiers in the transition to the VA</a:t>
            </a:r>
          </a:p>
          <a:p>
            <a:pPr marL="158750" eaLnBrk="1" hangingPunct="1"/>
            <a:endParaRPr lang="en-US" sz="3056" dirty="0"/>
          </a:p>
        </p:txBody>
      </p:sp>
      <p:sp>
        <p:nvSpPr>
          <p:cNvPr id="2113" name="Rectangle 74"/>
          <p:cNvSpPr>
            <a:spLocks noChangeArrowheads="1"/>
          </p:cNvSpPr>
          <p:nvPr/>
        </p:nvSpPr>
        <p:spPr bwMode="auto">
          <a:xfrm>
            <a:off x="615831" y="21507698"/>
            <a:ext cx="12801600" cy="9978251"/>
          </a:xfrm>
          <a:prstGeom prst="rect">
            <a:avLst/>
          </a:prstGeom>
          <a:solidFill>
            <a:schemeClr val="bg1"/>
          </a:solidFill>
          <a:ln w="127000">
            <a:solidFill>
              <a:schemeClr val="bg1"/>
            </a:solidFill>
            <a:miter lim="800000"/>
            <a:headEnd/>
            <a:tailEnd/>
          </a:ln>
        </p:spPr>
        <p:txBody>
          <a:bodyPr lIns="182880" rIns="274320">
            <a:noAutofit/>
          </a:bodyPr>
          <a:lstStyle/>
          <a:p>
            <a:pPr eaLnBrk="1" hangingPunct="1"/>
            <a:r>
              <a:rPr lang="en-US" sz="6000" b="1" i="1" dirty="0">
                <a:solidFill>
                  <a:srgbClr val="7A0000"/>
                </a:solidFill>
              </a:rPr>
              <a:t>METHODS</a:t>
            </a:r>
            <a:endParaRPr lang="en-US" sz="3208" dirty="0"/>
          </a:p>
          <a:p>
            <a:pPr marL="517525" indent="-517525" eaLnBrk="1" hangingPunct="1">
              <a:spcBef>
                <a:spcPts val="1200"/>
              </a:spcBef>
              <a:buFont typeface="Wingdings" panose="05000000000000000000" pitchFamily="2" charset="2"/>
              <a:buChar char="Ø"/>
            </a:pPr>
            <a:r>
              <a:rPr lang="en-US" sz="3200" dirty="0"/>
              <a:t> Enrolled 50 active duty patients with IBD (all in deep remission) undergoing a MEB or ETS at Brooke Army Medical Center</a:t>
            </a:r>
          </a:p>
          <a:p>
            <a:pPr marL="517525" indent="-517525" eaLnBrk="1" hangingPunct="1">
              <a:spcBef>
                <a:spcPts val="1200"/>
              </a:spcBef>
              <a:buFont typeface="Wingdings" panose="05000000000000000000" pitchFamily="2" charset="2"/>
              <a:buChar char="Ø"/>
            </a:pPr>
            <a:r>
              <a:rPr lang="en-US" sz="3200" dirty="0"/>
              <a:t> All servicemembers completed baseline questionnaires (TRAQ-5, PHQ9, GAD-7) at 12 weeks prior to military discharge</a:t>
            </a:r>
          </a:p>
          <a:p>
            <a:pPr marL="517525" indent="-517525" eaLnBrk="1" hangingPunct="1">
              <a:spcBef>
                <a:spcPts val="1200"/>
              </a:spcBef>
              <a:buFont typeface="Wingdings" panose="05000000000000000000" pitchFamily="2" charset="2"/>
              <a:buChar char="Ø"/>
            </a:pPr>
            <a:r>
              <a:rPr lang="en-US" sz="3200" dirty="0"/>
              <a:t>Only servicemembers who scored ≤ 4 on 1 or more TRAQ questions were included</a:t>
            </a:r>
          </a:p>
          <a:p>
            <a:pPr marL="517525" indent="-517525" eaLnBrk="1" hangingPunct="1">
              <a:spcBef>
                <a:spcPts val="1200"/>
              </a:spcBef>
              <a:buFont typeface="Wingdings" panose="05000000000000000000" pitchFamily="2" charset="2"/>
              <a:buChar char="Ø"/>
            </a:pPr>
            <a:r>
              <a:rPr lang="en-US" sz="3200" dirty="0"/>
              <a:t>Randomized into 2 groups:</a:t>
            </a:r>
          </a:p>
          <a:p>
            <a:pPr marL="517525" lvl="2" indent="-517525" eaLnBrk="1" hangingPunct="1">
              <a:spcBef>
                <a:spcPts val="1200"/>
              </a:spcBef>
            </a:pPr>
            <a:r>
              <a:rPr lang="en-US" sz="3200" dirty="0"/>
              <a:t>		1) TAP only</a:t>
            </a:r>
          </a:p>
          <a:p>
            <a:pPr marL="517525" lvl="2" indent="-517525" eaLnBrk="1" hangingPunct="1">
              <a:spcBef>
                <a:spcPts val="1200"/>
              </a:spcBef>
            </a:pPr>
            <a:r>
              <a:rPr lang="en-US" sz="3200" dirty="0"/>
              <a:t>		2) TAP + EBI (educational/behavioral intervention)</a:t>
            </a:r>
          </a:p>
          <a:p>
            <a:pPr marL="517525" indent="-517525" eaLnBrk="1" hangingPunct="1">
              <a:spcBef>
                <a:spcPts val="1200"/>
              </a:spcBef>
              <a:buFont typeface="Wingdings" panose="05000000000000000000" pitchFamily="2" charset="2"/>
              <a:buChar char="Ø"/>
            </a:pPr>
            <a:r>
              <a:rPr lang="en-US" sz="3200" dirty="0"/>
              <a:t> EBI included use of the CareZone phone app, 1:1 discussion and clinically relevant websites as part of the intervention process</a:t>
            </a:r>
          </a:p>
          <a:p>
            <a:pPr marL="517525" indent="-517525" eaLnBrk="1" hangingPunct="1">
              <a:spcBef>
                <a:spcPts val="1200"/>
              </a:spcBef>
              <a:buFont typeface="Wingdings" panose="05000000000000000000" pitchFamily="2" charset="2"/>
              <a:buChar char="Ø"/>
            </a:pPr>
            <a:r>
              <a:rPr lang="en-US" sz="3200" dirty="0"/>
              <a:t> All servicemembers were followed at 4wk and 0wk prior to military discharge (all timepoints had questionnaires and clinical assessment) and followed 4wk and 12wks post-military discharge via phone call (only questionnaires)</a:t>
            </a:r>
          </a:p>
        </p:txBody>
      </p:sp>
      <p:pic>
        <p:nvPicPr>
          <p:cNvPr id="2059" name="Picture 80" descr="BAMC_logo"/>
          <p:cNvPicPr>
            <a:picLocks noChangeAspect="1" noChangeArrowheads="1"/>
          </p:cNvPicPr>
          <p:nvPr/>
        </p:nvPicPr>
        <p:blipFill>
          <a:blip r:embed="rId2"/>
          <a:srcRect/>
          <a:stretch>
            <a:fillRect/>
          </a:stretch>
        </p:blipFill>
        <p:spPr bwMode="auto">
          <a:xfrm>
            <a:off x="1067532" y="411481"/>
            <a:ext cx="3252391" cy="4067308"/>
          </a:xfrm>
          <a:prstGeom prst="rect">
            <a:avLst/>
          </a:prstGeom>
          <a:noFill/>
          <a:ln w="9525">
            <a:noFill/>
            <a:miter lim="800000"/>
            <a:headEnd/>
            <a:tailEnd/>
          </a:ln>
        </p:spPr>
      </p:pic>
      <p:grpSp>
        <p:nvGrpSpPr>
          <p:cNvPr id="2061" name="Group 75"/>
          <p:cNvGrpSpPr>
            <a:grpSpLocks/>
          </p:cNvGrpSpPr>
          <p:nvPr/>
        </p:nvGrpSpPr>
        <p:grpSpPr bwMode="auto">
          <a:xfrm>
            <a:off x="14854434" y="5428220"/>
            <a:ext cx="9381243" cy="8495984"/>
            <a:chOff x="8839200" y="9015664"/>
            <a:chExt cx="6781800" cy="6535121"/>
          </a:xfrm>
          <a:solidFill>
            <a:schemeClr val="bg1"/>
          </a:solidFill>
        </p:grpSpPr>
        <p:sp>
          <p:nvSpPr>
            <p:cNvPr id="60" name="Process 3"/>
            <p:cNvSpPr/>
            <p:nvPr/>
          </p:nvSpPr>
          <p:spPr>
            <a:xfrm>
              <a:off x="11353445" y="9015664"/>
              <a:ext cx="1828701" cy="837644"/>
            </a:xfrm>
            <a:prstGeom prst="flowChartProcess">
              <a:avLst/>
            </a:prstGeom>
            <a:solidFill>
              <a:srgbClr val="7A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defRPr/>
              </a:pPr>
              <a:r>
                <a:rPr lang="en-US" sz="2139" dirty="0">
                  <a:solidFill>
                    <a:schemeClr val="bg1"/>
                  </a:solidFill>
                  <a:ea typeface="ＭＳ Ｐゴシック" pitchFamily="-65" charset="-128"/>
                </a:rPr>
                <a:t>Initial Recruitment</a:t>
              </a:r>
            </a:p>
            <a:p>
              <a:pPr algn="ctr">
                <a:defRPr/>
              </a:pPr>
              <a:r>
                <a:rPr lang="en-US" sz="2139" dirty="0">
                  <a:solidFill>
                    <a:schemeClr val="bg1"/>
                  </a:solidFill>
                  <a:ea typeface="ＭＳ Ｐゴシック" pitchFamily="-65" charset="-128"/>
                </a:rPr>
                <a:t>(65)</a:t>
              </a:r>
            </a:p>
          </p:txBody>
        </p:sp>
        <p:sp>
          <p:nvSpPr>
            <p:cNvPr id="61" name="Process 4"/>
            <p:cNvSpPr/>
            <p:nvPr/>
          </p:nvSpPr>
          <p:spPr>
            <a:xfrm>
              <a:off x="11351692" y="10082775"/>
              <a:ext cx="1828702" cy="837644"/>
            </a:xfrm>
            <a:prstGeom prst="flowChartProcess">
              <a:avLst/>
            </a:prstGeom>
            <a:solidFill>
              <a:srgbClr val="7A0000"/>
            </a:solidFill>
            <a:ln>
              <a:solidFill>
                <a:srgbClr val="7A0000"/>
              </a:solid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defRPr/>
              </a:pPr>
              <a:r>
                <a:rPr lang="en-US" sz="2139" dirty="0">
                  <a:solidFill>
                    <a:schemeClr val="bg1"/>
                  </a:solidFill>
                  <a:ea typeface="ＭＳ Ｐゴシック" pitchFamily="-65" charset="-128"/>
                </a:rPr>
                <a:t>Baseline Questionnaire</a:t>
              </a:r>
            </a:p>
            <a:p>
              <a:pPr algn="ctr">
                <a:defRPr/>
              </a:pPr>
              <a:r>
                <a:rPr lang="en-US" sz="2139" dirty="0">
                  <a:solidFill>
                    <a:schemeClr val="bg1"/>
                  </a:solidFill>
                  <a:ea typeface="ＭＳ Ｐゴシック" pitchFamily="-65" charset="-128"/>
                </a:rPr>
                <a:t>(50)</a:t>
              </a:r>
            </a:p>
          </p:txBody>
        </p:sp>
        <p:sp>
          <p:nvSpPr>
            <p:cNvPr id="62" name="Process 5"/>
            <p:cNvSpPr/>
            <p:nvPr/>
          </p:nvSpPr>
          <p:spPr>
            <a:xfrm>
              <a:off x="11353445" y="11226374"/>
              <a:ext cx="1828701" cy="837645"/>
            </a:xfrm>
            <a:prstGeom prst="flowChartProcess">
              <a:avLst/>
            </a:prstGeom>
            <a:solidFill>
              <a:srgbClr val="7A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defRPr/>
              </a:pPr>
              <a:r>
                <a:rPr lang="en-US" sz="2139" dirty="0">
                  <a:solidFill>
                    <a:schemeClr val="bg1"/>
                  </a:solidFill>
                  <a:ea typeface="ＭＳ Ｐゴシック" pitchFamily="-65" charset="-128"/>
                </a:rPr>
                <a:t>Randomization </a:t>
              </a:r>
            </a:p>
            <a:p>
              <a:pPr algn="ctr">
                <a:defRPr/>
              </a:pPr>
              <a:r>
                <a:rPr lang="en-US" sz="2139" dirty="0">
                  <a:solidFill>
                    <a:schemeClr val="bg1"/>
                  </a:solidFill>
                  <a:ea typeface="ＭＳ Ｐゴシック" pitchFamily="-65" charset="-128"/>
                </a:rPr>
                <a:t>(50)</a:t>
              </a:r>
            </a:p>
          </p:txBody>
        </p:sp>
        <p:sp>
          <p:nvSpPr>
            <p:cNvPr id="63" name="Process 6"/>
            <p:cNvSpPr/>
            <p:nvPr/>
          </p:nvSpPr>
          <p:spPr>
            <a:xfrm>
              <a:off x="8839200" y="12368108"/>
              <a:ext cx="1828701" cy="837645"/>
            </a:xfrm>
            <a:prstGeom prst="flowChartProcess">
              <a:avLst/>
            </a:prstGeom>
            <a:solidFill>
              <a:srgbClr val="F5B22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defRPr/>
              </a:pPr>
              <a:r>
                <a:rPr lang="en-US" sz="2139" dirty="0">
                  <a:solidFill>
                    <a:schemeClr val="tx1"/>
                  </a:solidFill>
                  <a:ea typeface="ＭＳ Ｐゴシック" pitchFamily="-65" charset="-128"/>
                </a:rPr>
                <a:t>TAPS only</a:t>
              </a:r>
            </a:p>
            <a:p>
              <a:pPr algn="ctr">
                <a:defRPr/>
              </a:pPr>
              <a:r>
                <a:rPr lang="en-US" sz="2139" dirty="0">
                  <a:solidFill>
                    <a:schemeClr val="tx1"/>
                  </a:solidFill>
                  <a:ea typeface="ＭＳ Ｐゴシック" pitchFamily="-65" charset="-128"/>
                </a:rPr>
                <a:t>(25)</a:t>
              </a:r>
            </a:p>
          </p:txBody>
        </p:sp>
        <p:sp>
          <p:nvSpPr>
            <p:cNvPr id="64" name="Process 7"/>
            <p:cNvSpPr/>
            <p:nvPr/>
          </p:nvSpPr>
          <p:spPr>
            <a:xfrm>
              <a:off x="13792298" y="12368108"/>
              <a:ext cx="1828702" cy="837645"/>
            </a:xfrm>
            <a:prstGeom prst="flowChartProcess">
              <a:avLst/>
            </a:prstGeom>
            <a:solidFill>
              <a:srgbClr val="F5B22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defRPr/>
              </a:pPr>
              <a:r>
                <a:rPr lang="en-US" sz="2139" dirty="0">
                  <a:solidFill>
                    <a:schemeClr val="tx1"/>
                  </a:solidFill>
                  <a:ea typeface="ＭＳ Ｐゴシック" pitchFamily="-65" charset="-128"/>
                </a:rPr>
                <a:t>TAPS + EBI</a:t>
              </a:r>
            </a:p>
            <a:p>
              <a:pPr algn="ctr">
                <a:defRPr/>
              </a:pPr>
              <a:r>
                <a:rPr lang="en-US" sz="2139" dirty="0">
                  <a:solidFill>
                    <a:schemeClr val="tx1"/>
                  </a:solidFill>
                  <a:ea typeface="ＭＳ Ｐゴシック" pitchFamily="-65" charset="-128"/>
                </a:rPr>
                <a:t>(25)</a:t>
              </a:r>
            </a:p>
          </p:txBody>
        </p:sp>
        <p:sp>
          <p:nvSpPr>
            <p:cNvPr id="65" name="Process 8"/>
            <p:cNvSpPr/>
            <p:nvPr/>
          </p:nvSpPr>
          <p:spPr>
            <a:xfrm>
              <a:off x="11232467" y="13282242"/>
              <a:ext cx="2075918" cy="1085068"/>
            </a:xfrm>
            <a:prstGeom prst="flowChartProcess">
              <a:avLst/>
            </a:prstGeom>
            <a:solidFill>
              <a:srgbClr val="7A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defRPr/>
              </a:pPr>
              <a:r>
                <a:rPr lang="en-US" sz="2139" dirty="0">
                  <a:solidFill>
                    <a:schemeClr val="bg1"/>
                  </a:solidFill>
                  <a:ea typeface="ＭＳ Ｐゴシック" pitchFamily="-65" charset="-128"/>
                </a:rPr>
                <a:t>Followed at 4wk &amp; 0wk prior to discharge</a:t>
              </a:r>
            </a:p>
            <a:p>
              <a:pPr algn="ctr">
                <a:defRPr/>
              </a:pPr>
              <a:r>
                <a:rPr lang="en-US" sz="2139" dirty="0">
                  <a:solidFill>
                    <a:schemeClr val="bg1"/>
                  </a:solidFill>
                  <a:ea typeface="ＭＳ Ｐゴシック" pitchFamily="-65" charset="-128"/>
                </a:rPr>
                <a:t>(50)</a:t>
              </a:r>
            </a:p>
          </p:txBody>
        </p:sp>
        <p:sp>
          <p:nvSpPr>
            <p:cNvPr id="66" name="Process 9"/>
            <p:cNvSpPr/>
            <p:nvPr/>
          </p:nvSpPr>
          <p:spPr>
            <a:xfrm>
              <a:off x="11353445" y="14713140"/>
              <a:ext cx="1828701" cy="837645"/>
            </a:xfrm>
            <a:prstGeom prst="flowChartProcess">
              <a:avLst/>
            </a:prstGeom>
            <a:solidFill>
              <a:srgbClr val="7A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defRPr/>
              </a:pPr>
              <a:r>
                <a:rPr lang="en-US" sz="2139" dirty="0">
                  <a:solidFill>
                    <a:schemeClr val="bg1"/>
                  </a:solidFill>
                  <a:ea typeface="ＭＳ Ｐゴシック" pitchFamily="-65" charset="-128"/>
                </a:rPr>
                <a:t>Post-discharge 4wk and 12wk follow-up</a:t>
              </a:r>
            </a:p>
            <a:p>
              <a:pPr algn="ctr">
                <a:defRPr/>
              </a:pPr>
              <a:r>
                <a:rPr lang="en-US" sz="2139" dirty="0">
                  <a:solidFill>
                    <a:schemeClr val="bg1"/>
                  </a:solidFill>
                  <a:ea typeface="ＭＳ Ｐゴシック" pitchFamily="-65" charset="-128"/>
                </a:rPr>
                <a:t>(50)</a:t>
              </a:r>
            </a:p>
          </p:txBody>
        </p:sp>
        <p:cxnSp>
          <p:nvCxnSpPr>
            <p:cNvPr id="67" name="Straight Connector 66"/>
            <p:cNvCxnSpPr>
              <a:stCxn id="60" idx="2"/>
            </p:cNvCxnSpPr>
            <p:nvPr/>
          </p:nvCxnSpPr>
          <p:spPr>
            <a:xfrm rot="5400000">
              <a:off x="12153940" y="9968153"/>
              <a:ext cx="229466" cy="3507"/>
            </a:xfrm>
            <a:prstGeom prst="line">
              <a:avLst/>
            </a:prstGeom>
            <a:grpFill/>
            <a:ln w="38100">
              <a:solidFill>
                <a:schemeClr val="tx1"/>
              </a:solidFill>
            </a:ln>
            <a:effectLst/>
          </p:spPr>
          <p:style>
            <a:lnRef idx="1">
              <a:schemeClr val="accent1"/>
            </a:lnRef>
            <a:fillRef idx="3">
              <a:schemeClr val="accent1"/>
            </a:fillRef>
            <a:effectRef idx="2">
              <a:schemeClr val="accent1"/>
            </a:effectRef>
            <a:fontRef idx="minor">
              <a:schemeClr val="lt1"/>
            </a:fontRef>
          </p:style>
        </p:cxnSp>
        <p:cxnSp>
          <p:nvCxnSpPr>
            <p:cNvPr id="68" name="Straight Connector 67"/>
            <p:cNvCxnSpPr>
              <a:endCxn id="62" idx="0"/>
            </p:cNvCxnSpPr>
            <p:nvPr/>
          </p:nvCxnSpPr>
          <p:spPr>
            <a:xfrm rot="16200000" flipH="1">
              <a:off x="12113943" y="11071643"/>
              <a:ext cx="305955" cy="3507"/>
            </a:xfrm>
            <a:prstGeom prst="line">
              <a:avLst/>
            </a:prstGeom>
            <a:grpFill/>
            <a:ln w="38100">
              <a:solidFill>
                <a:schemeClr val="tx1"/>
              </a:solidFill>
            </a:ln>
            <a:effectLst/>
          </p:spPr>
          <p:style>
            <a:lnRef idx="1">
              <a:schemeClr val="accent1"/>
            </a:lnRef>
            <a:fillRef idx="3">
              <a:schemeClr val="accent1"/>
            </a:fillRef>
            <a:effectRef idx="2">
              <a:schemeClr val="accent1"/>
            </a:effectRef>
            <a:fontRef idx="minor">
              <a:schemeClr val="lt1"/>
            </a:fontRef>
          </p:style>
        </p:cxnSp>
        <p:cxnSp>
          <p:nvCxnSpPr>
            <p:cNvPr id="69" name="Straight Connector 68"/>
            <p:cNvCxnSpPr>
              <a:cxnSpLocks/>
              <a:stCxn id="65" idx="2"/>
              <a:endCxn id="66" idx="0"/>
            </p:cNvCxnSpPr>
            <p:nvPr/>
          </p:nvCxnSpPr>
          <p:spPr>
            <a:xfrm flipH="1">
              <a:off x="12267796" y="14367310"/>
              <a:ext cx="2630" cy="345830"/>
            </a:xfrm>
            <a:prstGeom prst="line">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cxnSp>
        <p:cxnSp>
          <p:nvCxnSpPr>
            <p:cNvPr id="70" name="Straight Connector 69"/>
            <p:cNvCxnSpPr>
              <a:stCxn id="62" idx="2"/>
              <a:endCxn id="63" idx="3"/>
            </p:cNvCxnSpPr>
            <p:nvPr/>
          </p:nvCxnSpPr>
          <p:spPr>
            <a:xfrm rot="5400000">
              <a:off x="11106365" y="11625556"/>
              <a:ext cx="723845" cy="1600772"/>
            </a:xfrm>
            <a:prstGeom prst="line">
              <a:avLst/>
            </a:prstGeom>
            <a:grpFill/>
            <a:ln w="38100">
              <a:solidFill>
                <a:schemeClr val="tx1"/>
              </a:solidFill>
            </a:ln>
            <a:effectLst/>
          </p:spPr>
          <p:style>
            <a:lnRef idx="1">
              <a:schemeClr val="accent1"/>
            </a:lnRef>
            <a:fillRef idx="3">
              <a:schemeClr val="accent1"/>
            </a:fillRef>
            <a:effectRef idx="2">
              <a:schemeClr val="accent1"/>
            </a:effectRef>
            <a:fontRef idx="minor">
              <a:schemeClr val="lt1"/>
            </a:fontRef>
          </p:style>
        </p:cxnSp>
        <p:cxnSp>
          <p:nvCxnSpPr>
            <p:cNvPr id="71" name="Straight Connector 70"/>
            <p:cNvCxnSpPr>
              <a:stCxn id="62" idx="2"/>
              <a:endCxn id="64" idx="1"/>
            </p:cNvCxnSpPr>
            <p:nvPr/>
          </p:nvCxnSpPr>
          <p:spPr>
            <a:xfrm rot="16200000" flipH="1">
              <a:off x="12668564" y="11664129"/>
              <a:ext cx="723845" cy="1523625"/>
            </a:xfrm>
            <a:prstGeom prst="line">
              <a:avLst/>
            </a:prstGeom>
            <a:grpFill/>
            <a:ln w="38100">
              <a:solidFill>
                <a:schemeClr val="tx1"/>
              </a:solidFill>
            </a:ln>
            <a:effectLst/>
          </p:spPr>
          <p:style>
            <a:lnRef idx="1">
              <a:schemeClr val="accent1"/>
            </a:lnRef>
            <a:fillRef idx="3">
              <a:schemeClr val="accent1"/>
            </a:fillRef>
            <a:effectRef idx="2">
              <a:schemeClr val="accent1"/>
            </a:effectRef>
            <a:fontRef idx="minor">
              <a:schemeClr val="lt1"/>
            </a:fontRef>
          </p:style>
        </p:cxnSp>
        <p:cxnSp>
          <p:nvCxnSpPr>
            <p:cNvPr id="72" name="Straight Connector 71"/>
            <p:cNvCxnSpPr>
              <a:cxnSpLocks/>
              <a:stCxn id="63" idx="3"/>
              <a:endCxn id="65" idx="1"/>
            </p:cNvCxnSpPr>
            <p:nvPr/>
          </p:nvCxnSpPr>
          <p:spPr>
            <a:xfrm>
              <a:off x="10667901" y="12786931"/>
              <a:ext cx="564566" cy="1037845"/>
            </a:xfrm>
            <a:prstGeom prst="line">
              <a:avLst/>
            </a:prstGeom>
            <a:grpFill/>
            <a:ln w="38100">
              <a:solidFill>
                <a:schemeClr val="tx1"/>
              </a:solidFill>
            </a:ln>
            <a:effectLst/>
          </p:spPr>
          <p:style>
            <a:lnRef idx="1">
              <a:schemeClr val="accent1"/>
            </a:lnRef>
            <a:fillRef idx="3">
              <a:schemeClr val="accent1"/>
            </a:fillRef>
            <a:effectRef idx="2">
              <a:schemeClr val="accent1"/>
            </a:effectRef>
            <a:fontRef idx="minor">
              <a:schemeClr val="lt1"/>
            </a:fontRef>
          </p:style>
        </p:cxnSp>
        <p:cxnSp>
          <p:nvCxnSpPr>
            <p:cNvPr id="73" name="Straight Connector 72"/>
            <p:cNvCxnSpPr>
              <a:cxnSpLocks/>
              <a:endCxn id="65" idx="3"/>
            </p:cNvCxnSpPr>
            <p:nvPr/>
          </p:nvCxnSpPr>
          <p:spPr>
            <a:xfrm flipH="1">
              <a:off x="13308385" y="12787864"/>
              <a:ext cx="483913" cy="1036912"/>
            </a:xfrm>
            <a:prstGeom prst="line">
              <a:avLst/>
            </a:prstGeom>
            <a:grpFill/>
            <a:ln w="38100">
              <a:solidFill>
                <a:schemeClr val="tx1"/>
              </a:solidFill>
            </a:ln>
            <a:effectLst/>
          </p:spPr>
          <p:style>
            <a:lnRef idx="1">
              <a:schemeClr val="accent1"/>
            </a:lnRef>
            <a:fillRef idx="3">
              <a:schemeClr val="accent1"/>
            </a:fillRef>
            <a:effectRef idx="2">
              <a:schemeClr val="accent1"/>
            </a:effectRef>
            <a:fontRef idx="minor">
              <a:schemeClr val="lt1"/>
            </a:fontRef>
          </p:style>
        </p:cxnSp>
        <p:sp>
          <p:nvSpPr>
            <p:cNvPr id="74" name="Process 27"/>
            <p:cNvSpPr/>
            <p:nvPr/>
          </p:nvSpPr>
          <p:spPr>
            <a:xfrm>
              <a:off x="13564368" y="10082775"/>
              <a:ext cx="1957390" cy="837644"/>
            </a:xfrm>
            <a:prstGeom prst="flowChartProcess">
              <a:avLst/>
            </a:prstGeom>
            <a:solidFill>
              <a:srgbClr val="01255B"/>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defRPr/>
              </a:pPr>
              <a:r>
                <a:rPr lang="en-US" sz="2444" dirty="0">
                  <a:solidFill>
                    <a:schemeClr val="bg1"/>
                  </a:solidFill>
                  <a:ea typeface="ＭＳ Ｐゴシック" pitchFamily="-65" charset="-128"/>
                </a:rPr>
                <a:t>Active Disease (10)</a:t>
              </a:r>
            </a:p>
            <a:p>
              <a:pPr algn="ctr">
                <a:defRPr/>
              </a:pPr>
              <a:r>
                <a:rPr lang="en-US" sz="2444" dirty="0">
                  <a:solidFill>
                    <a:schemeClr val="bg1"/>
                  </a:solidFill>
                  <a:ea typeface="ＭＳ Ｐゴシック" pitchFamily="-65" charset="-128"/>
                </a:rPr>
                <a:t>Normal TRAQ (5)</a:t>
              </a:r>
            </a:p>
          </p:txBody>
        </p:sp>
        <p:cxnSp>
          <p:nvCxnSpPr>
            <p:cNvPr id="75" name="Shape 74"/>
            <p:cNvCxnSpPr>
              <a:cxnSpLocks/>
              <a:stCxn id="60" idx="3"/>
              <a:endCxn id="74" idx="0"/>
            </p:cNvCxnSpPr>
            <p:nvPr/>
          </p:nvCxnSpPr>
          <p:spPr>
            <a:xfrm>
              <a:off x="13182146" y="9434486"/>
              <a:ext cx="1360917" cy="648289"/>
            </a:xfrm>
            <a:prstGeom prst="bentConnector2">
              <a:avLst/>
            </a:prstGeom>
            <a:grpFill/>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2095" name="Rectangle 74"/>
          <p:cNvSpPr>
            <a:spLocks noChangeArrowheads="1"/>
          </p:cNvSpPr>
          <p:nvPr/>
        </p:nvSpPr>
        <p:spPr bwMode="auto">
          <a:xfrm>
            <a:off x="578617" y="14757914"/>
            <a:ext cx="12801600" cy="6217920"/>
          </a:xfrm>
          <a:prstGeom prst="rect">
            <a:avLst/>
          </a:prstGeom>
          <a:solidFill>
            <a:srgbClr val="7A0000"/>
          </a:solidFill>
          <a:ln w="127000">
            <a:solidFill>
              <a:schemeClr val="bg1"/>
            </a:solidFill>
            <a:miter lim="800000"/>
            <a:headEnd/>
            <a:tailEnd/>
          </a:ln>
        </p:spPr>
        <p:txBody>
          <a:bodyPr wrap="square" lIns="182880" rIns="182880">
            <a:noAutofit/>
          </a:bodyPr>
          <a:lstStyle/>
          <a:p>
            <a:pPr algn="just">
              <a:tabLst>
                <a:tab pos="271643" algn="l"/>
              </a:tabLst>
            </a:pPr>
            <a:r>
              <a:rPr lang="en-US" sz="6000" b="1" i="1" dirty="0">
                <a:solidFill>
                  <a:schemeClr val="bg1"/>
                </a:solidFill>
              </a:rPr>
              <a:t> OBJECTIVES </a:t>
            </a:r>
          </a:p>
          <a:p>
            <a:pPr algn="just">
              <a:tabLst>
                <a:tab pos="271643" algn="l"/>
              </a:tabLst>
            </a:pPr>
            <a:endParaRPr lang="en-US" sz="3200" dirty="0">
              <a:solidFill>
                <a:schemeClr val="bg1"/>
              </a:solidFill>
              <a:latin typeface="Calibri" panose="020F0502020204030204" pitchFamily="34" charset="0"/>
              <a:cs typeface="Calibri" panose="020F0502020204030204" pitchFamily="34" charset="0"/>
            </a:endParaRPr>
          </a:p>
        </p:txBody>
      </p:sp>
      <p:graphicFrame>
        <p:nvGraphicFramePr>
          <p:cNvPr id="81" name="Table 80"/>
          <p:cNvGraphicFramePr>
            <a:graphicFrameLocks noGrp="1"/>
          </p:cNvGraphicFramePr>
          <p:nvPr>
            <p:extLst>
              <p:ext uri="{D42A27DB-BD31-4B8C-83A1-F6EECF244321}">
                <p14:modId xmlns:p14="http://schemas.microsoft.com/office/powerpoint/2010/main" val="3984712486"/>
              </p:ext>
            </p:extLst>
          </p:nvPr>
        </p:nvGraphicFramePr>
        <p:xfrm>
          <a:off x="14647818" y="24935884"/>
          <a:ext cx="9750688" cy="4829914"/>
        </p:xfrm>
        <a:graphic>
          <a:graphicData uri="http://schemas.openxmlformats.org/drawingml/2006/table">
            <a:tbl>
              <a:tblPr firstRow="1" bandRow="1">
                <a:tableStyleId>{FABFCF23-3B69-468F-B69F-88F6DE6A72F2}</a:tableStyleId>
              </a:tblPr>
              <a:tblGrid>
                <a:gridCol w="2448733">
                  <a:extLst>
                    <a:ext uri="{9D8B030D-6E8A-4147-A177-3AD203B41FA5}">
                      <a16:colId xmlns:a16="http://schemas.microsoft.com/office/drawing/2014/main" val="20000"/>
                    </a:ext>
                  </a:extLst>
                </a:gridCol>
                <a:gridCol w="3559003">
                  <a:extLst>
                    <a:ext uri="{9D8B030D-6E8A-4147-A177-3AD203B41FA5}">
                      <a16:colId xmlns:a16="http://schemas.microsoft.com/office/drawing/2014/main" val="20001"/>
                    </a:ext>
                  </a:extLst>
                </a:gridCol>
                <a:gridCol w="3742952">
                  <a:extLst>
                    <a:ext uri="{9D8B030D-6E8A-4147-A177-3AD203B41FA5}">
                      <a16:colId xmlns:a16="http://schemas.microsoft.com/office/drawing/2014/main" val="20002"/>
                    </a:ext>
                  </a:extLst>
                </a:gridCol>
              </a:tblGrid>
              <a:tr h="1362614">
                <a:tc>
                  <a:txBody>
                    <a:bodyPr/>
                    <a:lstStyle/>
                    <a:p>
                      <a:pPr algn="ctr"/>
                      <a:endParaRPr lang="en-US" sz="3100" b="1" dirty="0"/>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00000"/>
                    </a:solidFill>
                  </a:tcPr>
                </a:tc>
                <a:tc>
                  <a:txBody>
                    <a:bodyPr/>
                    <a:lstStyle/>
                    <a:p>
                      <a:pPr algn="ctr"/>
                      <a:r>
                        <a:rPr lang="en-US" sz="3100" b="1" dirty="0"/>
                        <a:t>VA PCM (wks)</a:t>
                      </a:r>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00000"/>
                    </a:solidFill>
                  </a:tcPr>
                </a:tc>
                <a:tc>
                  <a:txBody>
                    <a:bodyPr/>
                    <a:lstStyle/>
                    <a:p>
                      <a:pPr algn="ctr"/>
                      <a:r>
                        <a:rPr lang="en-US" sz="3100" b="1" dirty="0"/>
                        <a:t>VA Gastroenterology (wks)</a:t>
                      </a:r>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00000"/>
                    </a:solidFill>
                  </a:tcPr>
                </a:tc>
                <a:extLst>
                  <a:ext uri="{0D108BD9-81ED-4DB2-BD59-A6C34878D82A}">
                    <a16:rowId xmlns:a16="http://schemas.microsoft.com/office/drawing/2014/main" val="10000"/>
                  </a:ext>
                </a:extLst>
              </a:tr>
              <a:tr h="1636447">
                <a:tc>
                  <a:txBody>
                    <a:bodyPr/>
                    <a:lstStyle/>
                    <a:p>
                      <a:pPr algn="ctr"/>
                      <a:endParaRPr lang="en-US" sz="3100" b="1" dirty="0"/>
                    </a:p>
                    <a:p>
                      <a:pPr algn="ctr"/>
                      <a:r>
                        <a:rPr lang="en-US" sz="3100" b="1" dirty="0"/>
                        <a:t>TAP only</a:t>
                      </a:r>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3100" dirty="0"/>
                    </a:p>
                    <a:p>
                      <a:pPr algn="ctr"/>
                      <a:r>
                        <a:rPr lang="en-US" sz="3100" dirty="0"/>
                        <a:t>9</a:t>
                      </a:r>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3100" dirty="0"/>
                    </a:p>
                    <a:p>
                      <a:pPr algn="ctr"/>
                      <a:r>
                        <a:rPr lang="en-US" sz="3100" dirty="0"/>
                        <a:t>14</a:t>
                      </a:r>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636447">
                <a:tc>
                  <a:txBody>
                    <a:bodyPr/>
                    <a:lstStyle/>
                    <a:p>
                      <a:pPr algn="ctr"/>
                      <a:endParaRPr lang="en-US" sz="3100" b="1" dirty="0"/>
                    </a:p>
                    <a:p>
                      <a:pPr algn="ctr"/>
                      <a:r>
                        <a:rPr lang="en-US" sz="3100" b="1" dirty="0"/>
                        <a:t>TAP + EBI</a:t>
                      </a:r>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3100" dirty="0"/>
                    </a:p>
                    <a:p>
                      <a:pPr algn="ctr"/>
                      <a:r>
                        <a:rPr lang="en-US" sz="3100" dirty="0"/>
                        <a:t>8.4</a:t>
                      </a:r>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3100" dirty="0"/>
                    </a:p>
                    <a:p>
                      <a:pPr algn="ctr"/>
                      <a:r>
                        <a:rPr lang="en-US" sz="3100" dirty="0"/>
                        <a:t>14.4</a:t>
                      </a:r>
                    </a:p>
                  </a:txBody>
                  <a:tcPr marL="139700" marR="139700" marT="69850" marB="6985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2087" name="TextBox 56"/>
          <p:cNvSpPr txBox="1">
            <a:spLocks noChangeArrowheads="1"/>
          </p:cNvSpPr>
          <p:nvPr/>
        </p:nvSpPr>
        <p:spPr bwMode="auto">
          <a:xfrm>
            <a:off x="15558604" y="28575001"/>
            <a:ext cx="184731" cy="1032719"/>
          </a:xfrm>
          <a:prstGeom prst="rect">
            <a:avLst/>
          </a:prstGeom>
          <a:noFill/>
          <a:ln w="9525">
            <a:noFill/>
            <a:miter lim="800000"/>
            <a:headEnd/>
            <a:tailEnd/>
          </a:ln>
        </p:spPr>
        <p:txBody>
          <a:bodyPr wrap="none">
            <a:spAutoFit/>
          </a:bodyPr>
          <a:lstStyle/>
          <a:p>
            <a:endParaRPr lang="en-US" sz="6111" dirty="0"/>
          </a:p>
        </p:txBody>
      </p:sp>
      <p:sp>
        <p:nvSpPr>
          <p:cNvPr id="2088" name="TextBox 57"/>
          <p:cNvSpPr txBox="1">
            <a:spLocks noChangeArrowheads="1"/>
          </p:cNvSpPr>
          <p:nvPr/>
        </p:nvSpPr>
        <p:spPr bwMode="auto">
          <a:xfrm>
            <a:off x="15514630" y="23944000"/>
            <a:ext cx="7304507" cy="421526"/>
          </a:xfrm>
          <a:prstGeom prst="rect">
            <a:avLst/>
          </a:prstGeom>
          <a:noFill/>
          <a:ln w="9525">
            <a:noFill/>
            <a:miter lim="800000"/>
            <a:headEnd/>
            <a:tailEnd/>
          </a:ln>
        </p:spPr>
        <p:txBody>
          <a:bodyPr wrap="square">
            <a:spAutoFit/>
          </a:bodyPr>
          <a:lstStyle/>
          <a:p>
            <a:r>
              <a:rPr lang="en-US" sz="2139" dirty="0"/>
              <a:t>Figure 1: TRAQ 5.0 (mean) scores for TAP only and TAP+EBI</a:t>
            </a:r>
          </a:p>
        </p:txBody>
      </p:sp>
      <p:sp>
        <p:nvSpPr>
          <p:cNvPr id="2089" name="TextBox 58"/>
          <p:cNvSpPr txBox="1">
            <a:spLocks noChangeArrowheads="1"/>
          </p:cNvSpPr>
          <p:nvPr/>
        </p:nvSpPr>
        <p:spPr bwMode="auto">
          <a:xfrm>
            <a:off x="14834545" y="30328235"/>
            <a:ext cx="9750688" cy="750718"/>
          </a:xfrm>
          <a:prstGeom prst="rect">
            <a:avLst/>
          </a:prstGeom>
          <a:noFill/>
          <a:ln w="9525">
            <a:noFill/>
            <a:miter lim="800000"/>
            <a:headEnd/>
            <a:tailEnd/>
          </a:ln>
        </p:spPr>
        <p:txBody>
          <a:bodyPr wrap="square">
            <a:spAutoFit/>
          </a:bodyPr>
          <a:lstStyle/>
          <a:p>
            <a:r>
              <a:rPr lang="en-US" sz="2139" dirty="0"/>
              <a:t>Table 1: Average time for VA PCM and VA Gastroenterology appointment from date of discharge from active duty service</a:t>
            </a:r>
          </a:p>
        </p:txBody>
      </p:sp>
      <p:sp>
        <p:nvSpPr>
          <p:cNvPr id="76" name="Text Box 3"/>
          <p:cNvSpPr txBox="1">
            <a:spLocks noChangeArrowheads="1"/>
          </p:cNvSpPr>
          <p:nvPr/>
        </p:nvSpPr>
        <p:spPr bwMode="auto">
          <a:xfrm>
            <a:off x="37001651" y="24043389"/>
            <a:ext cx="12832068" cy="5016758"/>
          </a:xfrm>
          <a:prstGeom prst="rect">
            <a:avLst/>
          </a:prstGeom>
          <a:solidFill>
            <a:schemeClr val="bg1"/>
          </a:solidFill>
          <a:ln w="12700">
            <a:noFill/>
            <a:miter lim="800000"/>
            <a:headEnd/>
            <a:tailEnd/>
          </a:ln>
          <a:effectLst>
            <a:outerShdw dist="35921" dir="2700000" algn="ctr" rotWithShape="0">
              <a:schemeClr val="tx1"/>
            </a:outerShdw>
          </a:effectLst>
        </p:spPr>
        <p:txBody>
          <a:bodyPr wrap="square">
            <a:spAutoFit/>
          </a:bodyPr>
          <a:lstStyle/>
          <a:p>
            <a:pPr algn="ctr">
              <a:spcBef>
                <a:spcPct val="50000"/>
              </a:spcBef>
              <a:defRPr/>
            </a:pPr>
            <a:r>
              <a:rPr lang="en-US" sz="3200" b="1" dirty="0">
                <a:latin typeface="+mj-lt"/>
              </a:rPr>
              <a:t>CONTACT INFORMATION:</a:t>
            </a:r>
          </a:p>
          <a:p>
            <a:pPr algn="ctr">
              <a:spcBef>
                <a:spcPct val="50000"/>
              </a:spcBef>
              <a:defRPr/>
            </a:pPr>
            <a:r>
              <a:rPr lang="en-US" sz="3200" b="1" dirty="0">
                <a:latin typeface="+mj-lt"/>
              </a:rPr>
              <a:t>Anish Patel, D.O.</a:t>
            </a:r>
          </a:p>
          <a:p>
            <a:pPr algn="ctr">
              <a:spcBef>
                <a:spcPct val="50000"/>
              </a:spcBef>
              <a:defRPr/>
            </a:pPr>
            <a:r>
              <a:rPr lang="en-US" sz="3200" b="1" dirty="0">
                <a:latin typeface="+mj-lt"/>
              </a:rPr>
              <a:t>Director, IBD Center</a:t>
            </a:r>
          </a:p>
          <a:p>
            <a:pPr algn="ctr">
              <a:spcBef>
                <a:spcPct val="50000"/>
              </a:spcBef>
              <a:defRPr/>
            </a:pPr>
            <a:r>
              <a:rPr lang="en-US" sz="3200" b="1" dirty="0">
                <a:latin typeface="+mj-lt"/>
              </a:rPr>
              <a:t>Brooke Army Medical Center</a:t>
            </a:r>
          </a:p>
          <a:p>
            <a:pPr algn="ctr">
              <a:spcBef>
                <a:spcPct val="50000"/>
              </a:spcBef>
              <a:defRPr/>
            </a:pPr>
            <a:r>
              <a:rPr lang="en-US" sz="3200" b="1" dirty="0">
                <a:latin typeface="+mj-lt"/>
              </a:rPr>
              <a:t>Fort Sam Houston, TX 78234</a:t>
            </a:r>
          </a:p>
          <a:p>
            <a:pPr algn="ctr">
              <a:spcBef>
                <a:spcPct val="50000"/>
              </a:spcBef>
              <a:defRPr/>
            </a:pPr>
            <a:r>
              <a:rPr lang="en-US" sz="3200" b="1" dirty="0">
                <a:latin typeface="+mj-lt"/>
              </a:rPr>
              <a:t>(210) 916-3647</a:t>
            </a:r>
          </a:p>
          <a:p>
            <a:pPr algn="ctr">
              <a:spcBef>
                <a:spcPct val="50000"/>
              </a:spcBef>
              <a:defRPr/>
            </a:pPr>
            <a:r>
              <a:rPr lang="en-US" sz="3200" b="1" dirty="0">
                <a:solidFill>
                  <a:srgbClr val="7A0000"/>
                </a:solidFill>
                <a:latin typeface="+mj-lt"/>
              </a:rPr>
              <a:t>anish.a.patel.mil@mail.mil</a:t>
            </a:r>
          </a:p>
        </p:txBody>
      </p:sp>
      <p:pic>
        <p:nvPicPr>
          <p:cNvPr id="5" name="Picture 4">
            <a:extLst>
              <a:ext uri="{FF2B5EF4-FFF2-40B4-BE49-F238E27FC236}">
                <a16:creationId xmlns:a16="http://schemas.microsoft.com/office/drawing/2014/main" id="{3C3222CD-2F47-8340-BC7A-3106D22067A2}"/>
              </a:ext>
            </a:extLst>
          </p:cNvPr>
          <p:cNvPicPr>
            <a:picLocks noChangeAspect="1"/>
          </p:cNvPicPr>
          <p:nvPr/>
        </p:nvPicPr>
        <p:blipFill>
          <a:blip r:embed="rId3"/>
          <a:stretch>
            <a:fillRect/>
          </a:stretch>
        </p:blipFill>
        <p:spPr>
          <a:xfrm>
            <a:off x="44797147" y="528251"/>
            <a:ext cx="3880556" cy="3880556"/>
          </a:xfrm>
          <a:prstGeom prst="rect">
            <a:avLst/>
          </a:prstGeom>
        </p:spPr>
      </p:pic>
      <p:graphicFrame>
        <p:nvGraphicFramePr>
          <p:cNvPr id="52" name="Chart 51">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1850894393"/>
              </p:ext>
            </p:extLst>
          </p:nvPr>
        </p:nvGraphicFramePr>
        <p:xfrm>
          <a:off x="14095919" y="16800721"/>
          <a:ext cx="10058400" cy="6923815"/>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a16="http://schemas.microsoft.com/office/drawing/2014/main" id="{41C81CB1-96EC-8E44-9971-921AF5A0F5BA}"/>
              </a:ext>
            </a:extLst>
          </p:cNvPr>
          <p:cNvSpPr txBox="1"/>
          <p:nvPr/>
        </p:nvSpPr>
        <p:spPr>
          <a:xfrm>
            <a:off x="28703775" y="19261722"/>
            <a:ext cx="1545231" cy="468462"/>
          </a:xfrm>
          <a:prstGeom prst="rect">
            <a:avLst/>
          </a:prstGeom>
          <a:noFill/>
        </p:spPr>
        <p:txBody>
          <a:bodyPr wrap="none" rtlCol="0">
            <a:spAutoFit/>
          </a:bodyPr>
          <a:lstStyle/>
          <a:p>
            <a:r>
              <a:rPr lang="en-US" sz="2444" dirty="0"/>
              <a:t>P &lt; 0.0001</a:t>
            </a:r>
          </a:p>
        </p:txBody>
      </p:sp>
      <p:graphicFrame>
        <p:nvGraphicFramePr>
          <p:cNvPr id="56" name="Chart 55">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743793343"/>
              </p:ext>
            </p:extLst>
          </p:nvPr>
        </p:nvGraphicFramePr>
        <p:xfrm>
          <a:off x="25269534" y="16810977"/>
          <a:ext cx="10058400" cy="6885835"/>
        </p:xfrm>
        <a:graphic>
          <a:graphicData uri="http://schemas.openxmlformats.org/drawingml/2006/chart">
            <c:chart xmlns:c="http://schemas.openxmlformats.org/drawingml/2006/chart" xmlns:r="http://schemas.openxmlformats.org/officeDocument/2006/relationships" r:id="rId5"/>
          </a:graphicData>
        </a:graphic>
      </p:graphicFrame>
      <p:sp>
        <p:nvSpPr>
          <p:cNvPr id="57" name="TextBox 57">
            <a:extLst>
              <a:ext uri="{FF2B5EF4-FFF2-40B4-BE49-F238E27FC236}">
                <a16:creationId xmlns:a16="http://schemas.microsoft.com/office/drawing/2014/main" id="{C6701CCF-CD80-BC45-B73A-31764069EC9D}"/>
              </a:ext>
            </a:extLst>
          </p:cNvPr>
          <p:cNvSpPr txBox="1">
            <a:spLocks noChangeArrowheads="1"/>
          </p:cNvSpPr>
          <p:nvPr/>
        </p:nvSpPr>
        <p:spPr bwMode="auto">
          <a:xfrm>
            <a:off x="25477362" y="23905423"/>
            <a:ext cx="10515600" cy="750718"/>
          </a:xfrm>
          <a:prstGeom prst="rect">
            <a:avLst/>
          </a:prstGeom>
          <a:noFill/>
          <a:ln w="9525">
            <a:noFill/>
            <a:miter lim="800000"/>
            <a:headEnd/>
            <a:tailEnd/>
          </a:ln>
        </p:spPr>
        <p:txBody>
          <a:bodyPr wrap="square">
            <a:spAutoFit/>
          </a:bodyPr>
          <a:lstStyle/>
          <a:p>
            <a:r>
              <a:rPr lang="en-US" sz="2139" dirty="0"/>
              <a:t>Figure 2 (above) and Figure 3 (below): PHQ-9 depression and GAD-7 anxiety scores for TAP only and TAP+EBI</a:t>
            </a:r>
          </a:p>
        </p:txBody>
      </p:sp>
      <p:graphicFrame>
        <p:nvGraphicFramePr>
          <p:cNvPr id="59" name="Chart 58">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664109183"/>
              </p:ext>
            </p:extLst>
          </p:nvPr>
        </p:nvGraphicFramePr>
        <p:xfrm>
          <a:off x="25477362" y="25312775"/>
          <a:ext cx="10058400" cy="5632573"/>
        </p:xfrm>
        <a:graphic>
          <a:graphicData uri="http://schemas.openxmlformats.org/drawingml/2006/chart">
            <c:chart xmlns:c="http://schemas.openxmlformats.org/drawingml/2006/chart" xmlns:r="http://schemas.openxmlformats.org/officeDocument/2006/relationships" r:id="rId6"/>
          </a:graphicData>
        </a:graphic>
      </p:graphicFrame>
      <p:sp>
        <p:nvSpPr>
          <p:cNvPr id="78" name="TextBox 77">
            <a:extLst>
              <a:ext uri="{FF2B5EF4-FFF2-40B4-BE49-F238E27FC236}">
                <a16:creationId xmlns:a16="http://schemas.microsoft.com/office/drawing/2014/main" id="{F81A1475-3BC4-E84E-94EF-EA9F54EF0555}"/>
              </a:ext>
            </a:extLst>
          </p:cNvPr>
          <p:cNvSpPr txBox="1"/>
          <p:nvPr/>
        </p:nvSpPr>
        <p:spPr>
          <a:xfrm>
            <a:off x="18937274" y="19543671"/>
            <a:ext cx="1545231" cy="468462"/>
          </a:xfrm>
          <a:prstGeom prst="rect">
            <a:avLst/>
          </a:prstGeom>
          <a:noFill/>
        </p:spPr>
        <p:txBody>
          <a:bodyPr wrap="none" rtlCol="0">
            <a:spAutoFit/>
          </a:bodyPr>
          <a:lstStyle/>
          <a:p>
            <a:r>
              <a:rPr lang="en-US" sz="2444" dirty="0"/>
              <a:t>P &lt; 0.0001</a:t>
            </a:r>
          </a:p>
        </p:txBody>
      </p:sp>
      <p:sp>
        <p:nvSpPr>
          <p:cNvPr id="79" name="TextBox 78">
            <a:extLst>
              <a:ext uri="{FF2B5EF4-FFF2-40B4-BE49-F238E27FC236}">
                <a16:creationId xmlns:a16="http://schemas.microsoft.com/office/drawing/2014/main" id="{46F085C0-2E91-C844-92AD-8EA8E2D31229}"/>
              </a:ext>
            </a:extLst>
          </p:cNvPr>
          <p:cNvSpPr txBox="1"/>
          <p:nvPr/>
        </p:nvSpPr>
        <p:spPr>
          <a:xfrm>
            <a:off x="27476245" y="26496823"/>
            <a:ext cx="1545231" cy="468462"/>
          </a:xfrm>
          <a:prstGeom prst="rect">
            <a:avLst/>
          </a:prstGeom>
          <a:noFill/>
        </p:spPr>
        <p:txBody>
          <a:bodyPr wrap="none" rtlCol="0">
            <a:spAutoFit/>
          </a:bodyPr>
          <a:lstStyle/>
          <a:p>
            <a:r>
              <a:rPr lang="en-US" sz="2444" dirty="0"/>
              <a:t>P &lt; 0.0001</a:t>
            </a:r>
          </a:p>
        </p:txBody>
      </p:sp>
      <p:sp>
        <p:nvSpPr>
          <p:cNvPr id="6" name="Rectangle 5">
            <a:extLst>
              <a:ext uri="{FF2B5EF4-FFF2-40B4-BE49-F238E27FC236}">
                <a16:creationId xmlns:a16="http://schemas.microsoft.com/office/drawing/2014/main" id="{B278963F-8D9B-FA4A-B779-F5E9B335CBB2}"/>
              </a:ext>
            </a:extLst>
          </p:cNvPr>
          <p:cNvSpPr/>
          <p:nvPr/>
        </p:nvSpPr>
        <p:spPr>
          <a:xfrm>
            <a:off x="37001651" y="29546957"/>
            <a:ext cx="12801600" cy="1938992"/>
          </a:xfrm>
          <a:prstGeom prst="rect">
            <a:avLst/>
          </a:prstGeom>
          <a:solidFill>
            <a:schemeClr val="bg1"/>
          </a:solidFill>
        </p:spPr>
        <p:txBody>
          <a:bodyPr wrap="square">
            <a:spAutoFit/>
          </a:bodyPr>
          <a:lstStyle/>
          <a:p>
            <a:pPr algn="just">
              <a:spcBef>
                <a:spcPts val="0"/>
              </a:spcBef>
              <a:spcAft>
                <a:spcPts val="0"/>
              </a:spcAft>
            </a:pPr>
            <a:r>
              <a:rPr lang="en-US" sz="2400" b="1" dirty="0">
                <a:latin typeface="+mn-lt"/>
                <a:ea typeface="MS Mincho" panose="02020609040205080304" pitchFamily="49" charset="-128"/>
                <a:cs typeface="Times New Roman" panose="02020603050405020304" pitchFamily="18" charset="0"/>
              </a:rPr>
              <a:t>Disclosures:</a:t>
            </a:r>
            <a:endParaRPr lang="en-US" sz="2400" dirty="0">
              <a:latin typeface="+mn-lt"/>
              <a:ea typeface="MS Mincho" panose="02020609040205080304" pitchFamily="49" charset="-128"/>
              <a:cs typeface="Times New Roman" panose="02020603050405020304" pitchFamily="18" charset="0"/>
            </a:endParaRPr>
          </a:p>
          <a:p>
            <a:pPr algn="just">
              <a:spcBef>
                <a:spcPts val="0"/>
              </a:spcBef>
              <a:spcAft>
                <a:spcPts val="0"/>
              </a:spcAft>
            </a:pPr>
            <a:r>
              <a:rPr lang="en-US" sz="2400" b="1" dirty="0">
                <a:latin typeface="+mn-lt"/>
                <a:ea typeface="MS Mincho" panose="02020609040205080304" pitchFamily="49" charset="-128"/>
                <a:cs typeface="Times New Roman" panose="02020603050405020304" pitchFamily="18" charset="0"/>
              </a:rPr>
              <a:t>The view(s) expressed herein are those of the author(s) and do not reflect the official policy or position of Brooke Army Medical Center, the U.S. Army Medical Department, the U.S. Army Office of the Surgeon General, the Department of the Army, Department of Defense or the U.S. Government. No conflicts of interest are present.</a:t>
            </a:r>
            <a:endParaRPr lang="en-US" sz="2400" dirty="0">
              <a:latin typeface="+mn-lt"/>
              <a:ea typeface="MS Mincho" panose="02020609040205080304" pitchFamily="49" charset="-128"/>
              <a:cs typeface="Times New Roman" panose="02020603050405020304" pitchFamily="18" charset="0"/>
            </a:endParaRPr>
          </a:p>
        </p:txBody>
      </p:sp>
      <p:sp>
        <p:nvSpPr>
          <p:cNvPr id="9" name="TextBox 8"/>
          <p:cNvSpPr txBox="1"/>
          <p:nvPr/>
        </p:nvSpPr>
        <p:spPr>
          <a:xfrm>
            <a:off x="23270968" y="14898776"/>
            <a:ext cx="6665029" cy="1323439"/>
          </a:xfrm>
          <a:prstGeom prst="rect">
            <a:avLst/>
          </a:prstGeom>
          <a:noFill/>
        </p:spPr>
        <p:txBody>
          <a:bodyPr wrap="square" rtlCol="0">
            <a:spAutoFit/>
          </a:bodyPr>
          <a:lstStyle/>
          <a:p>
            <a:r>
              <a:rPr lang="en-US" sz="8000" b="1" i="1" dirty="0">
                <a:solidFill>
                  <a:srgbClr val="7A0000"/>
                </a:solidFill>
              </a:rPr>
              <a:t>RESULTS</a:t>
            </a:r>
            <a:endParaRPr lang="en-US" sz="8000" dirty="0"/>
          </a:p>
        </p:txBody>
      </p:sp>
      <p:sp>
        <p:nvSpPr>
          <p:cNvPr id="10" name="TextBox 9"/>
          <p:cNvSpPr txBox="1"/>
          <p:nvPr/>
        </p:nvSpPr>
        <p:spPr>
          <a:xfrm>
            <a:off x="37001651" y="14709150"/>
            <a:ext cx="12801600" cy="3474720"/>
          </a:xfrm>
          <a:prstGeom prst="rect">
            <a:avLst/>
          </a:prstGeom>
          <a:solidFill>
            <a:schemeClr val="bg1"/>
          </a:solidFill>
        </p:spPr>
        <p:txBody>
          <a:bodyPr wrap="square" lIns="182880" rtlCol="0">
            <a:spAutoFit/>
          </a:bodyPr>
          <a:lstStyle/>
          <a:p>
            <a:pPr eaLnBrk="1" hangingPunct="1">
              <a:tabLst>
                <a:tab pos="557213" algn="l"/>
              </a:tabLst>
            </a:pPr>
            <a:r>
              <a:rPr lang="en-US" sz="6000" b="1" i="1" dirty="0">
                <a:solidFill>
                  <a:srgbClr val="7A0000"/>
                </a:solidFill>
              </a:rPr>
              <a:t> LIMITATIONS</a:t>
            </a:r>
            <a:endParaRPr lang="en-US" sz="6000" dirty="0"/>
          </a:p>
          <a:p>
            <a:pPr eaLnBrk="1" hangingPunct="1"/>
            <a:endParaRPr lang="en-US" sz="3056" dirty="0"/>
          </a:p>
          <a:p>
            <a:pPr marL="636588" lvl="3" indent="-398463" eaLnBrk="1" hangingPunct="1">
              <a:spcBef>
                <a:spcPts val="1200"/>
              </a:spcBef>
              <a:buFont typeface="Wingdings" panose="05000000000000000000" pitchFamily="2" charset="2"/>
              <a:buChar char="Ø"/>
            </a:pPr>
            <a:r>
              <a:rPr lang="en-US" sz="3056" dirty="0"/>
              <a:t>Small number of participants</a:t>
            </a:r>
          </a:p>
          <a:p>
            <a:pPr marL="636588" lvl="3" indent="-398463" eaLnBrk="1" hangingPunct="1">
              <a:spcBef>
                <a:spcPts val="1200"/>
              </a:spcBef>
              <a:buFont typeface="Wingdings" panose="05000000000000000000" pitchFamily="2" charset="2"/>
              <a:buChar char="Ø"/>
            </a:pPr>
            <a:r>
              <a:rPr lang="en-US" sz="3056" dirty="0"/>
              <a:t>post-discharge appointment times unable to be validated</a:t>
            </a:r>
          </a:p>
          <a:p>
            <a:pPr indent="-417166" eaLnBrk="1" hangingPunct="1">
              <a:spcBef>
                <a:spcPts val="1200"/>
              </a:spcBef>
            </a:pPr>
            <a:endParaRPr lang="en-US" sz="3056" dirty="0"/>
          </a:p>
        </p:txBody>
      </p:sp>
      <p:pic>
        <p:nvPicPr>
          <p:cNvPr id="77" name="Picture 80" descr="BAMC_logo"/>
          <p:cNvPicPr>
            <a:picLocks noChangeAspect="1" noChangeArrowheads="1"/>
          </p:cNvPicPr>
          <p:nvPr/>
        </p:nvPicPr>
        <p:blipFill>
          <a:blip r:embed="rId2"/>
          <a:srcRect/>
          <a:stretch>
            <a:fillRect/>
          </a:stretch>
        </p:blipFill>
        <p:spPr bwMode="auto">
          <a:xfrm>
            <a:off x="37645926" y="24899705"/>
            <a:ext cx="2489165" cy="3112847"/>
          </a:xfrm>
          <a:prstGeom prst="rect">
            <a:avLst/>
          </a:prstGeom>
          <a:noFill/>
          <a:ln w="9525">
            <a:noFill/>
            <a:miter lim="800000"/>
            <a:headEnd/>
            <a:tailEnd/>
          </a:ln>
        </p:spPr>
      </p:pic>
      <p:sp>
        <p:nvSpPr>
          <p:cNvPr id="11" name="TextBox 10"/>
          <p:cNvSpPr txBox="1"/>
          <p:nvPr/>
        </p:nvSpPr>
        <p:spPr>
          <a:xfrm>
            <a:off x="14145269" y="5291284"/>
            <a:ext cx="4320515" cy="1015663"/>
          </a:xfrm>
          <a:prstGeom prst="rect">
            <a:avLst/>
          </a:prstGeom>
          <a:noFill/>
        </p:spPr>
        <p:txBody>
          <a:bodyPr wrap="square" rtlCol="0">
            <a:spAutoFit/>
          </a:bodyPr>
          <a:lstStyle/>
          <a:p>
            <a:pPr>
              <a:tabLst>
                <a:tab pos="271643" algn="l"/>
              </a:tabLst>
            </a:pPr>
            <a:r>
              <a:rPr lang="en-US" sz="6000" b="1" i="1" dirty="0">
                <a:solidFill>
                  <a:srgbClr val="7A0000"/>
                </a:solidFill>
              </a:rPr>
              <a:t>METHODS</a:t>
            </a:r>
            <a:endParaRPr lang="en-US" sz="6000" dirty="0"/>
          </a:p>
        </p:txBody>
      </p:sp>
      <p:sp>
        <p:nvSpPr>
          <p:cNvPr id="12" name="TextBox 11"/>
          <p:cNvSpPr txBox="1"/>
          <p:nvPr/>
        </p:nvSpPr>
        <p:spPr>
          <a:xfrm>
            <a:off x="665442" y="15703573"/>
            <a:ext cx="12435840" cy="5447645"/>
          </a:xfrm>
          <a:prstGeom prst="rect">
            <a:avLst/>
          </a:prstGeom>
          <a:noFill/>
        </p:spPr>
        <p:txBody>
          <a:bodyPr wrap="square" rtlCol="0">
            <a:spAutoFit/>
          </a:bodyPr>
          <a:lstStyle/>
          <a:p>
            <a:pPr algn="just">
              <a:tabLst>
                <a:tab pos="271643" algn="l"/>
              </a:tabLst>
            </a:pPr>
            <a:r>
              <a:rPr lang="en-US" b="1" dirty="0">
                <a:solidFill>
                  <a:schemeClr val="bg1"/>
                </a:solidFill>
                <a:latin typeface="Calibri" panose="020F0502020204030204" pitchFamily="34" charset="0"/>
                <a:cs typeface="Calibri" panose="020F0502020204030204" pitchFamily="34" charset="0"/>
              </a:rPr>
              <a:t>①</a:t>
            </a:r>
            <a:r>
              <a:rPr lang="en-US" sz="4400" b="1" dirty="0">
                <a:solidFill>
                  <a:schemeClr val="bg1"/>
                </a:solidFill>
                <a:latin typeface="Calibri" panose="020F0502020204030204" pitchFamily="34" charset="0"/>
                <a:cs typeface="Calibri" panose="020F0502020204030204" pitchFamily="34" charset="0"/>
              </a:rPr>
              <a:t> </a:t>
            </a:r>
            <a:r>
              <a:rPr lang="en-US" sz="3200" b="1" dirty="0">
                <a:solidFill>
                  <a:schemeClr val="bg1"/>
                </a:solidFill>
              </a:rPr>
              <a:t>Determine feasibility of a self-management intervention focused on successful transition to VA care upon discharge from active duty</a:t>
            </a:r>
          </a:p>
          <a:p>
            <a:pPr algn="just">
              <a:tabLst>
                <a:tab pos="271643" algn="l"/>
              </a:tabLst>
            </a:pPr>
            <a:endParaRPr lang="en-US" sz="3200" b="1" dirty="0">
              <a:solidFill>
                <a:schemeClr val="bg1"/>
              </a:solidFill>
              <a:latin typeface="Calibri" panose="020F0502020204030204" pitchFamily="34" charset="0"/>
              <a:cs typeface="Calibri" panose="020F0502020204030204" pitchFamily="34" charset="0"/>
            </a:endParaRPr>
          </a:p>
          <a:p>
            <a:pPr algn="just">
              <a:tabLst>
                <a:tab pos="271643" algn="l"/>
              </a:tabLst>
            </a:pPr>
            <a:r>
              <a:rPr lang="en-US" b="1" dirty="0">
                <a:solidFill>
                  <a:schemeClr val="bg1"/>
                </a:solidFill>
                <a:latin typeface="Calibri" panose="020F0502020204030204" pitchFamily="34" charset="0"/>
                <a:cs typeface="Calibri" panose="020F0502020204030204" pitchFamily="34" charset="0"/>
              </a:rPr>
              <a:t>② </a:t>
            </a:r>
            <a:r>
              <a:rPr lang="en-US" sz="3200" b="1" dirty="0">
                <a:solidFill>
                  <a:schemeClr val="bg1"/>
                </a:solidFill>
              </a:rPr>
              <a:t>Estimate effect size of the intervention on self-management skills including readiness for transition as measured by the Transition Readiness Assessment Questionnaire [TRAQ]</a:t>
            </a:r>
          </a:p>
          <a:p>
            <a:pPr algn="just">
              <a:tabLst>
                <a:tab pos="271643" algn="l"/>
              </a:tabLst>
            </a:pPr>
            <a:endParaRPr lang="en-US" sz="3200" b="1" dirty="0">
              <a:solidFill>
                <a:schemeClr val="bg1"/>
              </a:solidFill>
              <a:latin typeface="Calibri" panose="020F0502020204030204" pitchFamily="34" charset="0"/>
              <a:cs typeface="Calibri" panose="020F0502020204030204" pitchFamily="34" charset="0"/>
            </a:endParaRPr>
          </a:p>
          <a:p>
            <a:pPr algn="just">
              <a:tabLst>
                <a:tab pos="271643" algn="l"/>
              </a:tabLst>
            </a:pPr>
            <a:r>
              <a:rPr lang="en-US" b="1" dirty="0">
                <a:solidFill>
                  <a:schemeClr val="bg1"/>
                </a:solidFill>
                <a:latin typeface="Calibri" panose="020F0502020204030204" pitchFamily="34" charset="0"/>
                <a:cs typeface="Calibri" panose="020F0502020204030204" pitchFamily="34" charset="0"/>
              </a:rPr>
              <a:t>③</a:t>
            </a:r>
            <a:r>
              <a:rPr lang="en-US" sz="3200" b="1" dirty="0">
                <a:solidFill>
                  <a:schemeClr val="bg1"/>
                </a:solidFill>
                <a:latin typeface="Calibri" panose="020F0502020204030204" pitchFamily="34" charset="0"/>
                <a:cs typeface="Calibri" panose="020F0502020204030204" pitchFamily="34" charset="0"/>
              </a:rPr>
              <a:t> </a:t>
            </a:r>
            <a:r>
              <a:rPr lang="en-US" sz="3200" b="1" dirty="0">
                <a:solidFill>
                  <a:schemeClr val="bg1"/>
                </a:solidFill>
              </a:rPr>
              <a:t>Estimate VA wait times for primary care and gastroenterology evaluations</a:t>
            </a:r>
          </a:p>
          <a:p>
            <a:endParaRPr lang="en-US" sz="3200" b="1" dirty="0"/>
          </a:p>
        </p:txBody>
      </p:sp>
      <p:sp>
        <p:nvSpPr>
          <p:cNvPr id="17" name="TextBox 16"/>
          <p:cNvSpPr txBox="1"/>
          <p:nvPr/>
        </p:nvSpPr>
        <p:spPr>
          <a:xfrm>
            <a:off x="37001651" y="18667492"/>
            <a:ext cx="12801600" cy="4846320"/>
          </a:xfrm>
          <a:prstGeom prst="rect">
            <a:avLst/>
          </a:prstGeom>
          <a:solidFill>
            <a:schemeClr val="bg1"/>
          </a:solidFill>
        </p:spPr>
        <p:txBody>
          <a:bodyPr wrap="square" lIns="182880" rtlCol="0">
            <a:spAutoFit/>
          </a:bodyPr>
          <a:lstStyle/>
          <a:p>
            <a:pPr marL="1108075" lvl="3" indent="-1068388" eaLnBrk="1" hangingPunct="1">
              <a:spcBef>
                <a:spcPts val="1200"/>
              </a:spcBef>
            </a:pPr>
            <a:r>
              <a:rPr lang="en-US" sz="6000" b="1" i="1" dirty="0">
                <a:solidFill>
                  <a:srgbClr val="7A0000"/>
                </a:solidFill>
              </a:rPr>
              <a:t> FUTURE GOALS</a:t>
            </a:r>
            <a:endParaRPr lang="en-US" sz="6000" dirty="0"/>
          </a:p>
          <a:p>
            <a:pPr marL="1108401" lvl="3" indent="-417166" eaLnBrk="1" hangingPunct="1">
              <a:spcBef>
                <a:spcPts val="1200"/>
              </a:spcBef>
            </a:pPr>
            <a:endParaRPr lang="en-US" sz="3056" dirty="0"/>
          </a:p>
          <a:p>
            <a:pPr marL="676275" lvl="3" indent="-438150" eaLnBrk="1" hangingPunct="1">
              <a:spcBef>
                <a:spcPts val="1200"/>
              </a:spcBef>
              <a:buFont typeface="Wingdings" panose="05000000000000000000" pitchFamily="2" charset="2"/>
              <a:buChar char="Ø"/>
            </a:pPr>
            <a:r>
              <a:rPr lang="en-US" sz="3056" dirty="0"/>
              <a:t>Larger data incorporating other chronic diseases</a:t>
            </a:r>
          </a:p>
          <a:p>
            <a:pPr marL="676275" lvl="3" indent="-438150" eaLnBrk="1" hangingPunct="1">
              <a:spcBef>
                <a:spcPts val="1200"/>
              </a:spcBef>
              <a:buFont typeface="Wingdings" panose="05000000000000000000" pitchFamily="2" charset="2"/>
              <a:buChar char="Ø"/>
            </a:pPr>
            <a:r>
              <a:rPr lang="en-US" sz="3056" dirty="0"/>
              <a:t>Initiating transition clinics for chronic diseases</a:t>
            </a:r>
          </a:p>
          <a:p>
            <a:pPr marL="676275" lvl="3" indent="-438150" eaLnBrk="1" hangingPunct="1">
              <a:spcBef>
                <a:spcPts val="1200"/>
              </a:spcBef>
              <a:buFont typeface="Wingdings" panose="05000000000000000000" pitchFamily="2" charset="2"/>
              <a:buChar char="Ø"/>
            </a:pPr>
            <a:r>
              <a:rPr lang="en-US" sz="3056" dirty="0"/>
              <a:t>VA cooperation to validate time to appointments</a:t>
            </a:r>
          </a:p>
          <a:p>
            <a:pPr marL="676275" lvl="3" indent="-438150" eaLnBrk="1" hangingPunct="1">
              <a:spcBef>
                <a:spcPts val="1200"/>
              </a:spcBef>
              <a:buFont typeface="Wingdings" panose="05000000000000000000" pitchFamily="2" charset="2"/>
              <a:buChar char="Ø"/>
            </a:pPr>
            <a:r>
              <a:rPr lang="en-US" sz="3056" dirty="0"/>
              <a:t>Role of the Mission Act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blinds(horizontal)">
                                      <p:cBhvr>
                                        <p:cTn id="7"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3801</TotalTime>
  <Words>835</Words>
  <Application>Microsoft Office PowerPoint</Application>
  <PresentationFormat>Custom</PresentationFormat>
  <Paragraphs>104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Tahoma</vt:lpstr>
      <vt:lpstr>Times New Roman</vt:lpstr>
      <vt:lpstr>Wingdings</vt:lpstr>
      <vt:lpstr>Default Design</vt:lpstr>
      <vt:lpstr>PowerPoint Presentation</vt:lpstr>
    </vt:vector>
  </TitlesOfParts>
  <Company>BAMC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Duane R. Hospenthal, MD, PhD</dc:creator>
  <cp:lastModifiedBy>Annette Boyle</cp:lastModifiedBy>
  <cp:revision>160</cp:revision>
  <cp:lastPrinted>2019-11-19T21:48:11Z</cp:lastPrinted>
  <dcterms:created xsi:type="dcterms:W3CDTF">2003-11-17T14:20:04Z</dcterms:created>
  <dcterms:modified xsi:type="dcterms:W3CDTF">2019-12-11T17:05:56Z</dcterms:modified>
</cp:coreProperties>
</file>